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4"/>
  </p:sldMasterIdLst>
  <p:notesMasterIdLst>
    <p:notesMasterId r:id="rId18"/>
  </p:notesMasterIdLst>
  <p:handoutMasterIdLst>
    <p:handoutMasterId r:id="rId19"/>
  </p:handoutMasterIdLst>
  <p:sldIdLst>
    <p:sldId id="2141411957" r:id="rId5"/>
    <p:sldId id="2147376722" r:id="rId6"/>
    <p:sldId id="2147376723" r:id="rId7"/>
    <p:sldId id="2147376724" r:id="rId8"/>
    <p:sldId id="2147376736" r:id="rId9"/>
    <p:sldId id="2147376725" r:id="rId10"/>
    <p:sldId id="2147376726" r:id="rId11"/>
    <p:sldId id="2147376738" r:id="rId12"/>
    <p:sldId id="2147376734" r:id="rId13"/>
    <p:sldId id="2147376728" r:id="rId14"/>
    <p:sldId id="2147376732" r:id="rId15"/>
    <p:sldId id="2147376729" r:id="rId16"/>
    <p:sldId id="2147376733" r:id="rId17"/>
  </p:sldIdLst>
  <p:sldSz cx="9144000" cy="5143500" type="screen16x9"/>
  <p:notesSz cx="6858000" cy="9926638"/>
  <p:custDataLst>
    <p:tags r:id="rId20"/>
  </p:custData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4445" userDrawn="1">
          <p15:clr>
            <a:srgbClr val="A4A3A4"/>
          </p15:clr>
        </p15:guide>
        <p15:guide id="4" orient="horz" pos="10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gliani Eleonora (UniCredit)" initials="TE(" lastIdx="11" clrIdx="0">
    <p:extLst>
      <p:ext uri="{19B8F6BF-5375-455C-9EA6-DF929625EA0E}">
        <p15:presenceInfo xmlns:p15="http://schemas.microsoft.com/office/powerpoint/2012/main" userId="S::ELEONORA.TUGLIANI@unicredit.eu::7f52b55f-f7c1-4f32-8aec-dd2434f511b9" providerId="AD"/>
      </p:ext>
    </p:extLst>
  </p:cmAuthor>
  <p:cmAuthor id="2" name="Swart Mirjam (UniCredit)" initials="SM(" lastIdx="1" clrIdx="1">
    <p:extLst>
      <p:ext uri="{19B8F6BF-5375-455C-9EA6-DF929625EA0E}">
        <p15:presenceInfo xmlns:p15="http://schemas.microsoft.com/office/powerpoint/2012/main" userId="S::MIRJAM.SWART@unicredit.eu::0fb397b8-c659-44a1-a6ab-e54f4d93090c" providerId="AD"/>
      </p:ext>
    </p:extLst>
  </p:cmAuthor>
  <p:cmAuthor id="3" name="Rexer Andrea (HVB - UniCredit)" initials="RA(-U" lastIdx="17" clrIdx="2">
    <p:extLst>
      <p:ext uri="{19B8F6BF-5375-455C-9EA6-DF929625EA0E}">
        <p15:presenceInfo xmlns:p15="http://schemas.microsoft.com/office/powerpoint/2012/main" userId="S::Andrea.Rexer@unicredit.de::29f05781-0edb-45e3-9a59-2f59129e3b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F7A711"/>
    <a:srgbClr val="4C4C4C"/>
    <a:srgbClr val="EC6608"/>
    <a:srgbClr val="A33694"/>
    <a:srgbClr val="87BAE4"/>
    <a:srgbClr val="006375"/>
    <a:srgbClr val="FFE054"/>
    <a:srgbClr val="AA1C0D"/>
    <a:srgbClr val="007A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/>
    <p:restoredTop sz="94694"/>
  </p:normalViewPr>
  <p:slideViewPr>
    <p:cSldViewPr snapToGrid="0" snapToObjects="1" showGuides="1">
      <p:cViewPr varScale="1">
        <p:scale>
          <a:sx n="133" d="100"/>
          <a:sy n="133" d="100"/>
        </p:scale>
        <p:origin x="606" y="144"/>
      </p:cViewPr>
      <p:guideLst>
        <p:guide pos="4445"/>
        <p:guide orient="horz" pos="10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C09AAE7-6313-9F43-9829-7F98C5C0E2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UniCredit (Body)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2769E2-1F0C-3A4D-A4D4-68E2E2453B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624D5-2185-BE41-8C27-C678935BA8CF}" type="datetimeFigureOut">
              <a:rPr lang="en-US" smtClean="0">
                <a:latin typeface="UniCredit (Body)"/>
              </a:rPr>
              <a:t>3/5/2026</a:t>
            </a:fld>
            <a:endParaRPr lang="en-US">
              <a:latin typeface="UniCredit (Body)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770857-4FD9-E74E-A312-868ECC6DEF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UniCredit (Body)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75FAC-2729-2445-8731-B7FEC87264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3879F-4B36-CC4A-9C5D-A5914B122673}" type="slidenum">
              <a:rPr lang="en-US" smtClean="0">
                <a:latin typeface="UniCredit (Body)"/>
              </a:rPr>
              <a:t>‹#›</a:t>
            </a:fld>
            <a:endParaRPr lang="en-US">
              <a:latin typeface="UniCredit (Body)"/>
            </a:endParaRPr>
          </a:p>
        </p:txBody>
      </p:sp>
    </p:spTree>
    <p:extLst>
      <p:ext uri="{BB962C8B-B14F-4D97-AF65-F5344CB8AC3E}">
        <p14:creationId xmlns:p14="http://schemas.microsoft.com/office/powerpoint/2010/main" val="3175565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niCredit (Body)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niCredit (Body)"/>
              </a:defRPr>
            </a:lvl1pPr>
          </a:lstStyle>
          <a:p>
            <a:fld id="{103FA311-E61B-46A1-AF3F-2A8AEBCEC0FD}" type="datetimeFigureOut">
              <a:rPr lang="en-GB" smtClean="0"/>
              <a:pPr/>
              <a:t>05/03/2026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niCredit (Body)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niCredit (Body)"/>
              </a:defRPr>
            </a:lvl1pPr>
          </a:lstStyle>
          <a:p>
            <a:fld id="{B8491173-C243-4EE3-9ED0-6C691BEB7E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594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niCredit (Body)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niCredit (Body)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niCredit (Body)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niCredit (Body)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niCredit (Body)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91173-C243-4EE3-9ED0-6C691BEB7EC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987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91173-C243-4EE3-9ED0-6C691BEB7EC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198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91173-C243-4EE3-9ED0-6C691BEB7EC8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72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91173-C243-4EE3-9ED0-6C691BEB7EC8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346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lur&#10;&#10;Description automatically generated">
            <a:extLst>
              <a:ext uri="{FF2B5EF4-FFF2-40B4-BE49-F238E27FC236}">
                <a16:creationId xmlns:a16="http://schemas.microsoft.com/office/drawing/2014/main" id="{9B8367DB-6AB7-B54B-A286-FBE86D7A4B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289"/>
          <a:stretch/>
        </p:blipFill>
        <p:spPr>
          <a:xfrm>
            <a:off x="0" y="0"/>
            <a:ext cx="9144000" cy="425420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478DC7A-5F05-4BFD-9E9D-1EC3163439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07397" y="4500615"/>
            <a:ext cx="1284603" cy="483200"/>
          </a:xfrm>
          <a:prstGeom prst="rect">
            <a:avLst/>
          </a:prstGeom>
        </p:spPr>
      </p:pic>
      <p:sp>
        <p:nvSpPr>
          <p:cNvPr id="4" name="LegalEntity"/>
          <p:cNvSpPr>
            <a:spLocks noGrp="1"/>
          </p:cNvSpPr>
          <p:nvPr>
            <p:ph type="body" sz="quarter" idx="13" hasCustomPrompt="1"/>
          </p:nvPr>
        </p:nvSpPr>
        <p:spPr>
          <a:xfrm>
            <a:off x="252000" y="4657735"/>
            <a:ext cx="2880000" cy="2088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b="0" noProof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GB" noProof="0" dirty="0"/>
              <a:t>[Insert legal entity - classification level]</a:t>
            </a:r>
          </a:p>
        </p:txBody>
      </p:sp>
      <p:sp>
        <p:nvSpPr>
          <p:cNvPr id="10" name="CityDate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3933260"/>
            <a:ext cx="5040000" cy="208800"/>
          </a:xfrm>
        </p:spPr>
        <p:txBody>
          <a:bodyPr lIns="0" anchor="b">
            <a:noAutofit/>
          </a:bodyPr>
          <a:lstStyle>
            <a:lvl1pPr marL="0" indent="0" fontAlgn="auto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UniCredit (Body)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noProof="0"/>
              <a:t>Insert city and date</a:t>
            </a:r>
          </a:p>
        </p:txBody>
      </p:sp>
      <p:sp>
        <p:nvSpPr>
          <p:cNvPr id="9" name="NameFunction"/>
          <p:cNvSpPr>
            <a:spLocks noGrp="1"/>
          </p:cNvSpPr>
          <p:nvPr>
            <p:ph type="body" sz="quarter" idx="17" hasCustomPrompt="1"/>
          </p:nvPr>
        </p:nvSpPr>
        <p:spPr>
          <a:xfrm>
            <a:off x="252000" y="3699924"/>
            <a:ext cx="5040000" cy="208800"/>
          </a:xfr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UniCredit (Body)"/>
              </a:defRPr>
            </a:lvl1pPr>
            <a:lvl2pPr marL="457188" indent="0">
              <a:buNone/>
              <a:defRPr sz="1200" b="1">
                <a:latin typeface="UniCredit" panose="02000506040000020004" pitchFamily="2" charset="0"/>
              </a:defRPr>
            </a:lvl2pPr>
            <a:lvl3pPr marL="914377" indent="0">
              <a:buNone/>
              <a:defRPr sz="1200" b="1">
                <a:latin typeface="UniCredit" panose="02000506040000020004" pitchFamily="2" charset="0"/>
              </a:defRPr>
            </a:lvl3pPr>
            <a:lvl4pPr marL="1371566" indent="0">
              <a:buNone/>
              <a:defRPr sz="1200" b="1">
                <a:latin typeface="UniCredit" panose="02000506040000020004" pitchFamily="2" charset="0"/>
              </a:defRPr>
            </a:lvl4pPr>
            <a:lvl5pPr marL="1828755" indent="0">
              <a:buNone/>
              <a:defRPr sz="1200" b="1">
                <a:latin typeface="UniCredit" panose="02000506040000020004" pitchFamily="2" charset="0"/>
              </a:defRPr>
            </a:lvl5pPr>
          </a:lstStyle>
          <a:p>
            <a:pPr>
              <a:defRPr/>
            </a:pPr>
            <a:r>
              <a:rPr lang="en-GB" noProof="0"/>
              <a:t>Insert name and function</a:t>
            </a:r>
          </a:p>
        </p:txBody>
      </p:sp>
      <p:sp>
        <p:nvSpPr>
          <p:cNvPr id="24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52000" y="2382113"/>
            <a:ext cx="5295815" cy="3600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21" name="Title"/>
          <p:cNvSpPr>
            <a:spLocks noGrp="1"/>
          </p:cNvSpPr>
          <p:nvPr>
            <p:ph type="title" hasCustomPrompt="1"/>
          </p:nvPr>
        </p:nvSpPr>
        <p:spPr>
          <a:xfrm>
            <a:off x="252000" y="1965139"/>
            <a:ext cx="5295815" cy="40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3400"/>
              </a:lnSpc>
              <a:defRPr lang="en-GB" sz="5400" noProof="0" dirty="0">
                <a:solidFill>
                  <a:schemeClr val="bg1"/>
                </a:solidFill>
                <a:latin typeface="UniCredit (Body)"/>
                <a:cs typeface="Arial" panose="020B0604020202020204" pitchFamily="34" charset="0"/>
              </a:defRPr>
            </a:lvl1pPr>
          </a:lstStyle>
          <a:p>
            <a:pPr lvl="0" defTabSz="725037"/>
            <a:r>
              <a:rPr lang="en-GB" noProof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330894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FF24D8C-B08E-774C-A129-3155A162F17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51999" y="1058059"/>
            <a:ext cx="8280000" cy="3277403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 smtClean="0"/>
            </a:lvl5pPr>
            <a:lvl6pPr>
              <a:defRPr lang="en-GB" noProof="0" dirty="0"/>
            </a:lvl6pPr>
            <a:lvl7pPr>
              <a:defRPr lang="en-GB" noProof="0" dirty="0" smtClean="0"/>
            </a:lvl7pPr>
            <a:lvl8pPr>
              <a:defRPr lang="en-GB" noProof="0" dirty="0" smtClean="0"/>
            </a:lvl8pPr>
            <a:lvl9pPr>
              <a:defRPr lang="en-GB" noProof="0" dirty="0" smtClean="0"/>
            </a:lvl9pPr>
          </a:lstStyle>
          <a:p>
            <a:pPr lvl="0"/>
            <a:r>
              <a:rPr lang="en-GB" noProof="0"/>
              <a:t>&lt;Heading (18pt)&gt;</a:t>
            </a:r>
          </a:p>
          <a:p>
            <a:pPr lvl="1"/>
            <a:r>
              <a:rPr lang="en-GB" noProof="0"/>
              <a:t>&lt;Subheading (14pt)&gt;</a:t>
            </a:r>
          </a:p>
          <a:p>
            <a:pPr lvl="2"/>
            <a:r>
              <a:rPr lang="en-GB" noProof="0"/>
              <a:t>&lt;Normal (14pt)&gt;</a:t>
            </a:r>
          </a:p>
          <a:p>
            <a:pPr lvl="3"/>
            <a:r>
              <a:rPr lang="en-GB" noProof="0"/>
              <a:t>&lt;Bullet 1 (14pt)&gt;</a:t>
            </a:r>
          </a:p>
          <a:p>
            <a:pPr lvl="4"/>
            <a:r>
              <a:rPr lang="en-GB" noProof="0"/>
              <a:t>&lt;Bullet 2 (14pt)&gt;</a:t>
            </a:r>
          </a:p>
          <a:p>
            <a:pPr lvl="5"/>
            <a:r>
              <a:rPr lang="en-GB" noProof="0"/>
              <a:t>&lt;Bullet 3 (14pt)&gt;</a:t>
            </a:r>
          </a:p>
          <a:p>
            <a:pPr lvl="6"/>
            <a:r>
              <a:rPr lang="en-GB" noProof="0"/>
              <a:t>Reduced Normal (11pt)</a:t>
            </a:r>
          </a:p>
          <a:p>
            <a:pPr lvl="7"/>
            <a:r>
              <a:rPr lang="en-GB" noProof="0"/>
              <a:t>&lt;Tick (14pt)&gt;</a:t>
            </a:r>
          </a:p>
          <a:p>
            <a:pPr lvl="8"/>
            <a:r>
              <a:rPr lang="en-GB" noProof="0"/>
              <a:t>&lt;Cross (14pt)&gt;</a:t>
            </a:r>
          </a:p>
          <a:p>
            <a:pPr lvl="5"/>
            <a:endParaRPr lang="en-GB" noProof="0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337A0785-3155-2447-868B-EB4B4565CB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001" y="4335463"/>
            <a:ext cx="7148108" cy="372247"/>
          </a:xfrm>
        </p:spPr>
        <p:txBody>
          <a:bodyPr anchor="b">
            <a:noAutofit/>
          </a:bodyPr>
          <a:lstStyle>
            <a:lvl1pPr marL="357188" indent="-357188">
              <a:spcBef>
                <a:spcPts val="0"/>
              </a:spcBef>
              <a:spcAft>
                <a:spcPts val="0"/>
              </a:spcAft>
              <a:buNone/>
              <a:tabLst/>
              <a:defRPr sz="90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Source:	XYZ</a:t>
            </a:r>
          </a:p>
          <a:p>
            <a:pPr lvl="0"/>
            <a:r>
              <a:rPr lang="en-GB" noProof="0"/>
              <a:t>Notes:	(1) XYZ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A8C724-E815-4592-87ED-9BA7AF941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&lt;Page title&gt;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E6EC389-DC61-754D-9086-472A7807D7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12000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45D10E8-77B8-F841-A524-5AA58AA3FE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7148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759B0678-90AF-D841-A838-3D11B68A7A7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30969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14FF60A-7D44-FA49-9B2A-BAD89D5CB7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49939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4B33F6EB-7496-FE40-BCC6-037094D1205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045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37DEC77E-57C3-B440-843D-A97D1A364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87142"/>
            <a:ext cx="8280814" cy="252000"/>
          </a:xfr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lang="en-US" sz="1800" b="0" dirty="0" smtClean="0">
                <a:solidFill>
                  <a:schemeClr val="bg1"/>
                </a:solidFill>
              </a:defRPr>
            </a:lvl1pPr>
          </a:lstStyle>
          <a:p>
            <a:pPr marL="176396" lvl="0" indent="-176396"/>
            <a:r>
              <a:rPr lang="en-GB"/>
              <a:t>&lt;Section title&gt;</a:t>
            </a:r>
            <a:endParaRPr lang="en-US"/>
          </a:p>
        </p:txBody>
      </p:sp>
      <p:sp>
        <p:nvSpPr>
          <p:cNvPr id="13" name="LegalEntity">
            <a:extLst>
              <a:ext uri="{FF2B5EF4-FFF2-40B4-BE49-F238E27FC236}">
                <a16:creationId xmlns:a16="http://schemas.microsoft.com/office/drawing/2014/main" id="{FA031D3D-CE10-C147-AAF4-A7C56BA9C9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561" y="4869066"/>
            <a:ext cx="2519362" cy="111600"/>
          </a:xfrm>
          <a:noFill/>
        </p:spPr>
        <p:txBody>
          <a:bodyPr vert="horz" wrap="square" lIns="0" tIns="0" rIns="0" bIns="0" rtlCol="0">
            <a:noAutofit/>
          </a:bodyPr>
          <a:lstStyle>
            <a:lvl1pPr>
              <a:defRPr lang="en-GB" sz="900" b="0" i="0" noProof="0" dirty="0">
                <a:solidFill>
                  <a:schemeClr val="tx2"/>
                </a:solidFill>
                <a:effectLst/>
                <a:cs typeface="+mn-cs"/>
              </a:defRPr>
            </a:lvl1pPr>
          </a:lstStyle>
          <a:p>
            <a:pPr lvl="0"/>
            <a:r>
              <a:rPr lang="en-GB" noProof="0" dirty="0"/>
              <a:t>[Insert legal entity - classification level]</a:t>
            </a:r>
          </a:p>
        </p:txBody>
      </p:sp>
      <p:sp>
        <p:nvSpPr>
          <p:cNvPr id="17" name="SlideNumber">
            <a:extLst>
              <a:ext uri="{FF2B5EF4-FFF2-40B4-BE49-F238E27FC236}">
                <a16:creationId xmlns:a16="http://schemas.microsoft.com/office/drawing/2014/main" id="{2BFA5832-0832-684D-9F40-290D70E6DABE}"/>
              </a:ext>
            </a:extLst>
          </p:cNvPr>
          <p:cNvSpPr txBox="1">
            <a:spLocks/>
          </p:cNvSpPr>
          <p:nvPr userDrawn="1"/>
        </p:nvSpPr>
        <p:spPr>
          <a:xfrm>
            <a:off x="252000" y="487295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</p:spTree>
    <p:extLst>
      <p:ext uri="{BB962C8B-B14F-4D97-AF65-F5344CB8AC3E}">
        <p14:creationId xmlns:p14="http://schemas.microsoft.com/office/powerpoint/2010/main" val="2162032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FDDB454-05EB-F94E-BEE3-26C654BAED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001" y="4335463"/>
            <a:ext cx="7164800" cy="372247"/>
          </a:xfrm>
        </p:spPr>
        <p:txBody>
          <a:bodyPr anchor="b">
            <a:noAutofit/>
          </a:bodyPr>
          <a:lstStyle>
            <a:lvl1pPr marL="357188" indent="-357188">
              <a:spcBef>
                <a:spcPts val="0"/>
              </a:spcBef>
              <a:spcAft>
                <a:spcPts val="0"/>
              </a:spcAft>
              <a:buNone/>
              <a:tabLst/>
              <a:defRPr sz="90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Source:	XYZ</a:t>
            </a:r>
          </a:p>
          <a:p>
            <a:pPr lvl="0"/>
            <a:r>
              <a:rPr lang="en-GB" noProof="0"/>
              <a:t>Notes:	(1) XYZ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BE34D-C51F-41DE-88D0-3C5FFE1AC6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&lt;Page title&gt;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A5C72A8-6BD5-484D-A70F-940552F9A9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12000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D7EC5E6-9ECB-0E46-A9EE-2EB8178D4E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7148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A2742133-4CFA-1643-BC89-2BA2425F74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30969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42CF564-241B-854E-A778-78B68E5B22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49939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CC041273-B616-284F-920E-A689BED8E3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045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E8C64747-7D83-814B-8276-69D01FABE5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87142"/>
            <a:ext cx="8280814" cy="252000"/>
          </a:xfr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lang="en-US" sz="1800" b="0" dirty="0" smtClean="0">
                <a:solidFill>
                  <a:schemeClr val="bg1"/>
                </a:solidFill>
              </a:defRPr>
            </a:lvl1pPr>
          </a:lstStyle>
          <a:p>
            <a:pPr marL="176396" lvl="0" indent="-176396"/>
            <a:r>
              <a:rPr lang="en-GB"/>
              <a:t>&lt;Section title&gt;</a:t>
            </a:r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71676A2-86A5-4D09-98A0-03434389D05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51998" y="1058060"/>
            <a:ext cx="3960000" cy="360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/>
            </a:lvl1pPr>
          </a:lstStyle>
          <a:p>
            <a:pPr lvl="0"/>
            <a:r>
              <a:rPr lang="en-GB" noProof="0"/>
              <a:t>&lt;Heading (18pt)&gt;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8EB8659-C752-4DE3-9FF6-2240E43FD3E3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572813" y="1058060"/>
            <a:ext cx="3960000" cy="360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/>
            </a:lvl1pPr>
          </a:lstStyle>
          <a:p>
            <a:pPr lvl="0"/>
            <a:r>
              <a:rPr lang="en-GB" noProof="0"/>
              <a:t>&lt;Heading (18pt)&gt;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56F68B3-758B-4166-BD34-A2245666212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251998" y="1656000"/>
            <a:ext cx="3960000" cy="2592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 smtClean="0"/>
            </a:lvl5pPr>
            <a:lvl6pPr>
              <a:defRPr lang="en-GB" noProof="0" dirty="0"/>
            </a:lvl6pPr>
            <a:lvl7pPr>
              <a:defRPr lang="en-GB" noProof="0" dirty="0" smtClean="0"/>
            </a:lvl7pPr>
            <a:lvl8pPr>
              <a:defRPr lang="en-GB" noProof="0" dirty="0" smtClean="0"/>
            </a:lvl8pPr>
            <a:lvl9pPr>
              <a:defRPr lang="en-GB" noProof="0" dirty="0" smtClean="0"/>
            </a:lvl9pPr>
          </a:lstStyle>
          <a:p>
            <a:pPr lvl="0"/>
            <a:r>
              <a:rPr lang="en-GB" noProof="0"/>
              <a:t>&lt;Heading (18pt)&gt;</a:t>
            </a:r>
          </a:p>
          <a:p>
            <a:pPr lvl="1"/>
            <a:r>
              <a:rPr lang="en-GB" noProof="0"/>
              <a:t>&lt;Subheading (14pt)&gt;</a:t>
            </a:r>
          </a:p>
          <a:p>
            <a:pPr lvl="2"/>
            <a:r>
              <a:rPr lang="en-GB" noProof="0"/>
              <a:t>&lt;Normal (14pt)&gt;</a:t>
            </a:r>
          </a:p>
          <a:p>
            <a:pPr lvl="3"/>
            <a:r>
              <a:rPr lang="en-GB" noProof="0"/>
              <a:t>&lt;Bullet 1 (14pt)&gt;</a:t>
            </a:r>
          </a:p>
          <a:p>
            <a:pPr lvl="4"/>
            <a:r>
              <a:rPr lang="en-GB" noProof="0"/>
              <a:t>&lt;Bullet 2 (14pt)&gt;</a:t>
            </a:r>
          </a:p>
          <a:p>
            <a:pPr lvl="5"/>
            <a:r>
              <a:rPr lang="en-GB" noProof="0"/>
              <a:t>&lt;Bullet 3 (14pt)&gt;</a:t>
            </a:r>
          </a:p>
          <a:p>
            <a:pPr lvl="6"/>
            <a:r>
              <a:rPr lang="en-GB" noProof="0"/>
              <a:t>Reduced Normal (11pt)</a:t>
            </a:r>
          </a:p>
          <a:p>
            <a:pPr lvl="7"/>
            <a:r>
              <a:rPr lang="en-GB" noProof="0"/>
              <a:t>&lt;Tick (14pt)&gt;</a:t>
            </a:r>
          </a:p>
          <a:p>
            <a:pPr lvl="8"/>
            <a:r>
              <a:rPr lang="en-GB" noProof="0"/>
              <a:t>&lt;Cross (14pt)&gt;</a:t>
            </a:r>
          </a:p>
          <a:p>
            <a:pPr lvl="5"/>
            <a:endParaRPr lang="en-GB" noProof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55632F7-75DF-422B-8E87-ACFCCFB22FF8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572813" y="1656000"/>
            <a:ext cx="3960000" cy="2592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 smtClean="0"/>
            </a:lvl5pPr>
            <a:lvl6pPr>
              <a:defRPr lang="en-GB" noProof="0" dirty="0"/>
            </a:lvl6pPr>
            <a:lvl7pPr>
              <a:defRPr lang="en-GB" noProof="0" dirty="0" smtClean="0"/>
            </a:lvl7pPr>
            <a:lvl8pPr>
              <a:defRPr lang="en-GB" noProof="0" dirty="0" smtClean="0"/>
            </a:lvl8pPr>
            <a:lvl9pPr>
              <a:defRPr lang="en-GB" noProof="0" dirty="0" smtClean="0"/>
            </a:lvl9pPr>
          </a:lstStyle>
          <a:p>
            <a:pPr lvl="0"/>
            <a:r>
              <a:rPr lang="en-GB" noProof="0"/>
              <a:t>&lt;Heading (18pt)&gt;</a:t>
            </a:r>
          </a:p>
          <a:p>
            <a:pPr lvl="1"/>
            <a:r>
              <a:rPr lang="en-GB" noProof="0"/>
              <a:t>&lt;Subheading (14pt)&gt;</a:t>
            </a:r>
          </a:p>
          <a:p>
            <a:pPr lvl="2"/>
            <a:r>
              <a:rPr lang="en-GB" noProof="0"/>
              <a:t>&lt;Normal (14pt)&gt;</a:t>
            </a:r>
          </a:p>
          <a:p>
            <a:pPr lvl="3"/>
            <a:r>
              <a:rPr lang="en-GB" noProof="0"/>
              <a:t>&lt;Bullet 1 (14pt)&gt;</a:t>
            </a:r>
          </a:p>
          <a:p>
            <a:pPr lvl="4"/>
            <a:r>
              <a:rPr lang="en-GB" noProof="0"/>
              <a:t>&lt;Bullet 2 (14pt)&gt;</a:t>
            </a:r>
          </a:p>
          <a:p>
            <a:pPr lvl="5"/>
            <a:r>
              <a:rPr lang="en-GB" noProof="0"/>
              <a:t>&lt;Bullet 3 (14pt)&gt;</a:t>
            </a:r>
          </a:p>
          <a:p>
            <a:pPr lvl="6"/>
            <a:r>
              <a:rPr lang="en-GB" noProof="0"/>
              <a:t>Reduced Normal (11pt)</a:t>
            </a:r>
          </a:p>
          <a:p>
            <a:pPr lvl="7"/>
            <a:r>
              <a:rPr lang="en-GB" noProof="0"/>
              <a:t>&lt;Tick (14pt)&gt;</a:t>
            </a:r>
          </a:p>
          <a:p>
            <a:pPr lvl="8"/>
            <a:r>
              <a:rPr lang="en-GB" noProof="0"/>
              <a:t>&lt;Cross (14pt)&gt;</a:t>
            </a:r>
          </a:p>
          <a:p>
            <a:pPr lvl="5"/>
            <a:endParaRPr lang="en-GB" noProof="0"/>
          </a:p>
        </p:txBody>
      </p:sp>
      <p:sp>
        <p:nvSpPr>
          <p:cNvPr id="17" name="LegalEntity">
            <a:extLst>
              <a:ext uri="{FF2B5EF4-FFF2-40B4-BE49-F238E27FC236}">
                <a16:creationId xmlns:a16="http://schemas.microsoft.com/office/drawing/2014/main" id="{07EB5062-F7F2-9D49-AAD0-DDFDD0F904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561" y="4869066"/>
            <a:ext cx="2519362" cy="111600"/>
          </a:xfrm>
          <a:noFill/>
        </p:spPr>
        <p:txBody>
          <a:bodyPr vert="horz" wrap="square" lIns="0" tIns="0" rIns="0" bIns="0" rtlCol="0">
            <a:noAutofit/>
          </a:bodyPr>
          <a:lstStyle>
            <a:lvl1pPr>
              <a:defRPr lang="en-GB" sz="900" b="0" i="0" noProof="0" dirty="0">
                <a:solidFill>
                  <a:schemeClr val="tx2"/>
                </a:solidFill>
                <a:effectLst/>
                <a:cs typeface="+mn-cs"/>
              </a:defRPr>
            </a:lvl1pPr>
          </a:lstStyle>
          <a:p>
            <a:pPr lvl="0"/>
            <a:r>
              <a:rPr lang="en-GB" noProof="0" dirty="0"/>
              <a:t>[Insert legal entity - classification level]</a:t>
            </a:r>
          </a:p>
        </p:txBody>
      </p:sp>
      <p:sp>
        <p:nvSpPr>
          <p:cNvPr id="20" name="SlideNumber">
            <a:extLst>
              <a:ext uri="{FF2B5EF4-FFF2-40B4-BE49-F238E27FC236}">
                <a16:creationId xmlns:a16="http://schemas.microsoft.com/office/drawing/2014/main" id="{FCC6F36D-F966-CA4A-92A9-9280A4F095B7}"/>
              </a:ext>
            </a:extLst>
          </p:cNvPr>
          <p:cNvSpPr txBox="1">
            <a:spLocks/>
          </p:cNvSpPr>
          <p:nvPr userDrawn="1"/>
        </p:nvSpPr>
        <p:spPr>
          <a:xfrm>
            <a:off x="252000" y="487295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</p:spTree>
    <p:extLst>
      <p:ext uri="{BB962C8B-B14F-4D97-AF65-F5344CB8AC3E}">
        <p14:creationId xmlns:p14="http://schemas.microsoft.com/office/powerpoint/2010/main" val="1792610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94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FDDB454-05EB-F94E-BEE3-26C654BAED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001" y="4335463"/>
            <a:ext cx="7164800" cy="372247"/>
          </a:xfrm>
        </p:spPr>
        <p:txBody>
          <a:bodyPr anchor="b">
            <a:noAutofit/>
          </a:bodyPr>
          <a:lstStyle>
            <a:lvl1pPr marL="357188" indent="-357188">
              <a:spcBef>
                <a:spcPts val="0"/>
              </a:spcBef>
              <a:spcAft>
                <a:spcPts val="0"/>
              </a:spcAft>
              <a:buNone/>
              <a:tabLst/>
              <a:defRPr sz="90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Source:	XYZ</a:t>
            </a:r>
          </a:p>
          <a:p>
            <a:pPr lvl="0"/>
            <a:r>
              <a:rPr lang="en-GB" noProof="0"/>
              <a:t>Notes:	(1) XYZ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BE34D-C51F-41DE-88D0-3C5FFE1AC6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&lt;Page title&gt;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6CB0A2B-6D94-3C45-8827-42824EC190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12000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6DAB9B4F-D3DE-9A44-A98B-618D40DEA4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7148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464824B6-7256-444A-AED5-661C4238389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30969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3007BC80-08DA-3C47-98AE-5601E974ABF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49939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AD51A900-E3C3-4641-A840-D12EA26DC82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045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4FBFDE2B-7D8E-B940-B51A-9B11A6F98E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87142"/>
            <a:ext cx="8280814" cy="252000"/>
          </a:xfr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lang="en-US" sz="1800" b="0" dirty="0" smtClean="0">
                <a:solidFill>
                  <a:schemeClr val="bg1"/>
                </a:solidFill>
              </a:defRPr>
            </a:lvl1pPr>
          </a:lstStyle>
          <a:p>
            <a:pPr marL="176396" lvl="0" indent="-176396"/>
            <a:r>
              <a:rPr lang="en-GB"/>
              <a:t>&lt;Section title&gt;</a:t>
            </a:r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0F4C651-7D09-4EAD-834E-6A772A9085C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51998" y="1058060"/>
            <a:ext cx="2520000" cy="360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/>
            </a:lvl1pPr>
          </a:lstStyle>
          <a:p>
            <a:pPr lvl="0"/>
            <a:r>
              <a:rPr lang="en-GB" noProof="0"/>
              <a:t>&lt;Heading (18pt)&gt;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51BE0EC-3158-4B3D-A408-7C4E41FA475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132406" y="1058060"/>
            <a:ext cx="2520000" cy="360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/>
            </a:lvl1pPr>
          </a:lstStyle>
          <a:p>
            <a:pPr lvl="0"/>
            <a:r>
              <a:rPr lang="en-GB" noProof="0"/>
              <a:t>&lt;Heading (18pt)&gt;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31292F0C-F2FC-45B4-971E-E26E399E5FB1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012813" y="1058060"/>
            <a:ext cx="2520000" cy="360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/>
            </a:lvl1pPr>
          </a:lstStyle>
          <a:p>
            <a:pPr lvl="0"/>
            <a:r>
              <a:rPr lang="en-GB" noProof="0"/>
              <a:t>&lt;Heading (18pt)&gt;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5D7D6212-78D9-44CE-A5D1-5A3BD5E212B4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251998" y="1656000"/>
            <a:ext cx="2520000" cy="2592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 smtClean="0"/>
            </a:lvl5pPr>
            <a:lvl6pPr>
              <a:defRPr lang="en-GB" noProof="0" dirty="0"/>
            </a:lvl6pPr>
            <a:lvl7pPr>
              <a:defRPr lang="en-GB" noProof="0" dirty="0" smtClean="0"/>
            </a:lvl7pPr>
            <a:lvl8pPr>
              <a:defRPr lang="en-GB" noProof="0" dirty="0" smtClean="0"/>
            </a:lvl8pPr>
            <a:lvl9pPr>
              <a:defRPr lang="en-GB" noProof="0" dirty="0" smtClean="0"/>
            </a:lvl9pPr>
          </a:lstStyle>
          <a:p>
            <a:pPr lvl="0"/>
            <a:r>
              <a:rPr lang="en-GB" noProof="0"/>
              <a:t>&lt;Heading (18pt)&gt;</a:t>
            </a:r>
          </a:p>
          <a:p>
            <a:pPr lvl="1"/>
            <a:r>
              <a:rPr lang="en-GB" noProof="0"/>
              <a:t>&lt;Subheading (14pt)&gt;</a:t>
            </a:r>
          </a:p>
          <a:p>
            <a:pPr lvl="2"/>
            <a:r>
              <a:rPr lang="en-GB" noProof="0"/>
              <a:t>&lt;Normal (14pt)&gt;</a:t>
            </a:r>
          </a:p>
          <a:p>
            <a:pPr lvl="3"/>
            <a:r>
              <a:rPr lang="en-GB" noProof="0"/>
              <a:t>&lt;Bullet 1 (14pt)&gt;</a:t>
            </a:r>
          </a:p>
          <a:p>
            <a:pPr lvl="4"/>
            <a:r>
              <a:rPr lang="en-GB" noProof="0"/>
              <a:t>&lt;Bullet 2 (14pt)&gt;</a:t>
            </a:r>
          </a:p>
          <a:p>
            <a:pPr lvl="5"/>
            <a:r>
              <a:rPr lang="en-GB" noProof="0"/>
              <a:t>&lt;Bullet 3 (14pt)&gt;</a:t>
            </a:r>
          </a:p>
          <a:p>
            <a:pPr lvl="6"/>
            <a:r>
              <a:rPr lang="en-GB" noProof="0"/>
              <a:t>Reduced Normal (11pt)</a:t>
            </a:r>
          </a:p>
          <a:p>
            <a:pPr lvl="7"/>
            <a:r>
              <a:rPr lang="en-GB" noProof="0"/>
              <a:t>&lt;Tick (14pt)&gt;</a:t>
            </a:r>
          </a:p>
          <a:p>
            <a:pPr lvl="8"/>
            <a:r>
              <a:rPr lang="en-GB" noProof="0"/>
              <a:t>&lt;Cross (14pt)&gt;</a:t>
            </a:r>
          </a:p>
          <a:p>
            <a:pPr lvl="5"/>
            <a:endParaRPr lang="en-GB" noProof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F653CCA-8355-40FA-A14F-2533492160E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132406" y="1656000"/>
            <a:ext cx="2520000" cy="2592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 smtClean="0"/>
            </a:lvl5pPr>
            <a:lvl6pPr>
              <a:defRPr lang="en-GB" noProof="0" dirty="0"/>
            </a:lvl6pPr>
            <a:lvl7pPr>
              <a:defRPr lang="en-GB" noProof="0" dirty="0" smtClean="0"/>
            </a:lvl7pPr>
            <a:lvl8pPr>
              <a:defRPr lang="en-GB" noProof="0" dirty="0" smtClean="0"/>
            </a:lvl8pPr>
            <a:lvl9pPr>
              <a:defRPr lang="en-GB" noProof="0" dirty="0" smtClean="0"/>
            </a:lvl9pPr>
          </a:lstStyle>
          <a:p>
            <a:pPr lvl="0"/>
            <a:r>
              <a:rPr lang="en-GB" noProof="0"/>
              <a:t>&lt;Heading (18pt)&gt;</a:t>
            </a:r>
          </a:p>
          <a:p>
            <a:pPr lvl="1"/>
            <a:r>
              <a:rPr lang="en-GB" noProof="0"/>
              <a:t>&lt;Subheading (14pt)&gt;</a:t>
            </a:r>
          </a:p>
          <a:p>
            <a:pPr lvl="2"/>
            <a:r>
              <a:rPr lang="en-GB" noProof="0"/>
              <a:t>&lt;Normal (14pt)&gt;</a:t>
            </a:r>
          </a:p>
          <a:p>
            <a:pPr lvl="3"/>
            <a:r>
              <a:rPr lang="en-GB" noProof="0"/>
              <a:t>&lt;Bullet 1 (14pt)&gt;</a:t>
            </a:r>
          </a:p>
          <a:p>
            <a:pPr lvl="4"/>
            <a:r>
              <a:rPr lang="en-GB" noProof="0"/>
              <a:t>&lt;Bullet 2 (14pt)&gt;</a:t>
            </a:r>
          </a:p>
          <a:p>
            <a:pPr lvl="5"/>
            <a:r>
              <a:rPr lang="en-GB" noProof="0"/>
              <a:t>&lt;Bullet 3 (14pt)&gt;</a:t>
            </a:r>
          </a:p>
          <a:p>
            <a:pPr lvl="6"/>
            <a:r>
              <a:rPr lang="en-GB" noProof="0"/>
              <a:t>Reduced Normal (11pt)</a:t>
            </a:r>
          </a:p>
          <a:p>
            <a:pPr lvl="7"/>
            <a:r>
              <a:rPr lang="en-GB" noProof="0"/>
              <a:t>&lt;Tick (14pt)&gt;</a:t>
            </a:r>
          </a:p>
          <a:p>
            <a:pPr lvl="8"/>
            <a:r>
              <a:rPr lang="en-GB" noProof="0"/>
              <a:t>&lt;Cross (14pt)&gt;</a:t>
            </a:r>
          </a:p>
          <a:p>
            <a:pPr lvl="5"/>
            <a:endParaRPr lang="en-GB" noProof="0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6B0E0333-7398-4D29-8274-EC4250F648BC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012813" y="1656000"/>
            <a:ext cx="2520000" cy="2592000"/>
          </a:xfrm>
        </p:spPr>
        <p:txBody>
          <a:bodyPr vert="horz" lIns="0" tIns="0" rIns="0" bIns="0" rtlCol="0">
            <a:noAutofit/>
          </a:bodyPr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 smtClean="0"/>
            </a:lvl5pPr>
            <a:lvl6pPr>
              <a:defRPr lang="en-GB" noProof="0" dirty="0"/>
            </a:lvl6pPr>
            <a:lvl7pPr>
              <a:defRPr lang="en-GB" noProof="0" dirty="0" smtClean="0"/>
            </a:lvl7pPr>
            <a:lvl8pPr>
              <a:defRPr lang="en-GB" noProof="0" dirty="0" smtClean="0"/>
            </a:lvl8pPr>
            <a:lvl9pPr>
              <a:defRPr lang="en-GB" noProof="0" dirty="0" smtClean="0"/>
            </a:lvl9pPr>
          </a:lstStyle>
          <a:p>
            <a:pPr lvl="0"/>
            <a:r>
              <a:rPr lang="en-GB" noProof="0"/>
              <a:t>&lt;Heading (18pt)&gt;</a:t>
            </a:r>
          </a:p>
          <a:p>
            <a:pPr lvl="1"/>
            <a:r>
              <a:rPr lang="en-GB" noProof="0"/>
              <a:t>&lt;Subheading (14pt)&gt;</a:t>
            </a:r>
          </a:p>
          <a:p>
            <a:pPr lvl="2"/>
            <a:r>
              <a:rPr lang="en-GB" noProof="0"/>
              <a:t>&lt;Normal (14pt)&gt;</a:t>
            </a:r>
          </a:p>
          <a:p>
            <a:pPr lvl="3"/>
            <a:r>
              <a:rPr lang="en-GB" noProof="0"/>
              <a:t>&lt;Bullet 1 (14pt)&gt;</a:t>
            </a:r>
          </a:p>
          <a:p>
            <a:pPr lvl="4"/>
            <a:r>
              <a:rPr lang="en-GB" noProof="0"/>
              <a:t>&lt;Bullet 2 (14pt)&gt;</a:t>
            </a:r>
          </a:p>
          <a:p>
            <a:pPr lvl="5"/>
            <a:r>
              <a:rPr lang="en-GB" noProof="0"/>
              <a:t>&lt;Bullet 3 (14pt)&gt;</a:t>
            </a:r>
          </a:p>
          <a:p>
            <a:pPr lvl="6"/>
            <a:r>
              <a:rPr lang="en-GB" noProof="0"/>
              <a:t>Reduced Normal (11pt)</a:t>
            </a:r>
          </a:p>
          <a:p>
            <a:pPr lvl="7"/>
            <a:r>
              <a:rPr lang="en-GB" noProof="0"/>
              <a:t>&lt;Tick (14pt)&gt;</a:t>
            </a:r>
          </a:p>
          <a:p>
            <a:pPr lvl="8"/>
            <a:r>
              <a:rPr lang="en-GB" noProof="0"/>
              <a:t>&lt;Cross (14pt)&gt;</a:t>
            </a:r>
          </a:p>
          <a:p>
            <a:pPr lvl="5"/>
            <a:endParaRPr lang="en-GB" noProof="0"/>
          </a:p>
        </p:txBody>
      </p:sp>
      <p:sp>
        <p:nvSpPr>
          <p:cNvPr id="21" name="LegalEntity">
            <a:extLst>
              <a:ext uri="{FF2B5EF4-FFF2-40B4-BE49-F238E27FC236}">
                <a16:creationId xmlns:a16="http://schemas.microsoft.com/office/drawing/2014/main" id="{C03C8E48-F960-9446-98E0-4BDEEAE991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561" y="4869066"/>
            <a:ext cx="2519362" cy="111600"/>
          </a:xfrm>
          <a:noFill/>
        </p:spPr>
        <p:txBody>
          <a:bodyPr vert="horz" wrap="square" lIns="0" tIns="0" rIns="0" bIns="0" rtlCol="0">
            <a:noAutofit/>
          </a:bodyPr>
          <a:lstStyle>
            <a:lvl1pPr>
              <a:defRPr lang="en-GB" sz="900" b="0" i="0" noProof="0" dirty="0">
                <a:solidFill>
                  <a:schemeClr val="tx2"/>
                </a:solidFill>
                <a:effectLst/>
                <a:cs typeface="+mn-cs"/>
              </a:defRPr>
            </a:lvl1pPr>
          </a:lstStyle>
          <a:p>
            <a:pPr lvl="0"/>
            <a:r>
              <a:rPr lang="en-GB" noProof="0" dirty="0"/>
              <a:t>[Insert legal entity - classification level]</a:t>
            </a:r>
          </a:p>
        </p:txBody>
      </p:sp>
      <p:sp>
        <p:nvSpPr>
          <p:cNvPr id="22" name="SlideNumber">
            <a:extLst>
              <a:ext uri="{FF2B5EF4-FFF2-40B4-BE49-F238E27FC236}">
                <a16:creationId xmlns:a16="http://schemas.microsoft.com/office/drawing/2014/main" id="{A01A432D-9F37-D541-97E4-0AAB46876CA0}"/>
              </a:ext>
            </a:extLst>
          </p:cNvPr>
          <p:cNvSpPr txBox="1">
            <a:spLocks/>
          </p:cNvSpPr>
          <p:nvPr userDrawn="1"/>
        </p:nvSpPr>
        <p:spPr>
          <a:xfrm>
            <a:off x="252000" y="487295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</p:spTree>
    <p:extLst>
      <p:ext uri="{BB962C8B-B14F-4D97-AF65-F5344CB8AC3E}">
        <p14:creationId xmlns:p14="http://schemas.microsoft.com/office/powerpoint/2010/main" val="18308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94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6E1A54-BF49-B742-A615-AE93E1713F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87142"/>
            <a:ext cx="8280814" cy="252000"/>
          </a:xfr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lang="en-US" sz="1800" b="0" dirty="0" smtClean="0">
                <a:solidFill>
                  <a:schemeClr val="bg1"/>
                </a:solidFill>
              </a:defRPr>
            </a:lvl1pPr>
          </a:lstStyle>
          <a:p>
            <a:pPr marL="176396" lvl="0" indent="-176396"/>
            <a:r>
              <a:rPr lang="en-GB"/>
              <a:t>&lt;Section title&gt;</a:t>
            </a:r>
            <a:endParaRPr lang="en-US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FDDB454-05EB-F94E-BEE3-26C654BAED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001" y="4335463"/>
            <a:ext cx="7164800" cy="372247"/>
          </a:xfrm>
        </p:spPr>
        <p:txBody>
          <a:bodyPr anchor="b">
            <a:noAutofit/>
          </a:bodyPr>
          <a:lstStyle>
            <a:lvl1pPr marL="357188" indent="-357188">
              <a:spcBef>
                <a:spcPts val="0"/>
              </a:spcBef>
              <a:spcAft>
                <a:spcPts val="0"/>
              </a:spcAft>
              <a:buNone/>
              <a:tabLst/>
              <a:defRPr sz="90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/>
              <a:t>Source:	XYZ</a:t>
            </a:r>
          </a:p>
          <a:p>
            <a:pPr lvl="0"/>
            <a:r>
              <a:rPr lang="en-US"/>
              <a:t>Notes:	(1) XYZ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BE34D-C51F-41DE-88D0-3C5FFE1AC6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&lt;Page title&gt;</a:t>
            </a:r>
            <a:endParaRPr lang="en-GB"/>
          </a:p>
        </p:txBody>
      </p:sp>
      <p:sp>
        <p:nvSpPr>
          <p:cNvPr id="25" name="Segnaposto immagine 9">
            <a:extLst>
              <a:ext uri="{FF2B5EF4-FFF2-40B4-BE49-F238E27FC236}">
                <a16:creationId xmlns:a16="http://schemas.microsoft.com/office/drawing/2014/main" id="{6EFAC134-93F5-43AB-90AF-0D624A3A21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000" y="1265371"/>
            <a:ext cx="1616075" cy="1423988"/>
          </a:xfrm>
          <a:prstGeom prst="round2Diag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26" name="Segnaposto immagine 9">
            <a:extLst>
              <a:ext uri="{FF2B5EF4-FFF2-40B4-BE49-F238E27FC236}">
                <a16:creationId xmlns:a16="http://schemas.microsoft.com/office/drawing/2014/main" id="{38BDECA1-DF2B-4A9A-8027-DFAC4EE5FB5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473579" y="1265371"/>
            <a:ext cx="1616075" cy="1423988"/>
          </a:xfrm>
          <a:prstGeom prst="round2Diag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27" name="Segnaposto immagine 9">
            <a:extLst>
              <a:ext uri="{FF2B5EF4-FFF2-40B4-BE49-F238E27FC236}">
                <a16:creationId xmlns:a16="http://schemas.microsoft.com/office/drawing/2014/main" id="{EE90F4EB-4B04-4F5F-B919-B40C2BED3E3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695158" y="1265371"/>
            <a:ext cx="1616075" cy="1423988"/>
          </a:xfrm>
          <a:prstGeom prst="round2Diag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28" name="Segnaposto immagine 9">
            <a:extLst>
              <a:ext uri="{FF2B5EF4-FFF2-40B4-BE49-F238E27FC236}">
                <a16:creationId xmlns:a16="http://schemas.microsoft.com/office/drawing/2014/main" id="{9BC700BA-5C07-4B28-8B08-4D1474EE51D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916738" y="1265371"/>
            <a:ext cx="1616075" cy="1423988"/>
          </a:xfrm>
          <a:prstGeom prst="round2Diag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60112DC-4906-4145-9669-C7CAF1EEC1F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12000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382E47A-41FD-FC4F-8AB8-B7A1567107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7148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1CA04D59-E625-B84A-8CB8-A15607A905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30969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90BFCEF-1EED-2044-B6D0-70B6026A9F3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49939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F6EB534E-153D-9E42-834A-A9F3ECF2B1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045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17" name="LegalEntity">
            <a:extLst>
              <a:ext uri="{FF2B5EF4-FFF2-40B4-BE49-F238E27FC236}">
                <a16:creationId xmlns:a16="http://schemas.microsoft.com/office/drawing/2014/main" id="{AE608CF4-C4AD-BF4E-BE54-19732C0312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561" y="4869066"/>
            <a:ext cx="2519362" cy="111600"/>
          </a:xfrm>
          <a:noFill/>
        </p:spPr>
        <p:txBody>
          <a:bodyPr vert="horz" wrap="square" lIns="0" tIns="0" rIns="0" bIns="0" rtlCol="0">
            <a:noAutofit/>
          </a:bodyPr>
          <a:lstStyle>
            <a:lvl1pPr>
              <a:defRPr lang="en-GB" sz="900" b="0" i="0" noProof="0" dirty="0">
                <a:solidFill>
                  <a:schemeClr val="tx2"/>
                </a:solidFill>
                <a:effectLst/>
                <a:cs typeface="+mn-cs"/>
              </a:defRPr>
            </a:lvl1pPr>
          </a:lstStyle>
          <a:p>
            <a:pPr lvl="0"/>
            <a:r>
              <a:rPr lang="en-GB" noProof="0" dirty="0"/>
              <a:t>[Insert legal entity - classification level]</a:t>
            </a:r>
          </a:p>
        </p:txBody>
      </p:sp>
      <p:sp>
        <p:nvSpPr>
          <p:cNvPr id="19" name="SlideNumber">
            <a:extLst>
              <a:ext uri="{FF2B5EF4-FFF2-40B4-BE49-F238E27FC236}">
                <a16:creationId xmlns:a16="http://schemas.microsoft.com/office/drawing/2014/main" id="{851B3888-9057-174B-8062-A537604E2640}"/>
              </a:ext>
            </a:extLst>
          </p:cNvPr>
          <p:cNvSpPr txBox="1">
            <a:spLocks/>
          </p:cNvSpPr>
          <p:nvPr userDrawn="1"/>
        </p:nvSpPr>
        <p:spPr>
          <a:xfrm>
            <a:off x="252000" y="487295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</p:spTree>
    <p:extLst>
      <p:ext uri="{BB962C8B-B14F-4D97-AF65-F5344CB8AC3E}">
        <p14:creationId xmlns:p14="http://schemas.microsoft.com/office/powerpoint/2010/main" val="2646019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94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337A0785-3155-2447-868B-EB4B4565CB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001" y="4371074"/>
            <a:ext cx="7148108" cy="336636"/>
          </a:xfrm>
        </p:spPr>
        <p:txBody>
          <a:bodyPr anchor="b">
            <a:noAutofit/>
          </a:bodyPr>
          <a:lstStyle>
            <a:lvl1pPr marL="357188" indent="-357188">
              <a:spcBef>
                <a:spcPts val="0"/>
              </a:spcBef>
              <a:spcAft>
                <a:spcPts val="0"/>
              </a:spcAft>
              <a:buNone/>
              <a:tabLst/>
              <a:defRPr sz="90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/>
              <a:t>Source:	XYZ</a:t>
            </a:r>
          </a:p>
          <a:p>
            <a:pPr lvl="0"/>
            <a:r>
              <a:rPr lang="en-US"/>
              <a:t>Notes:	(1) XYZ</a:t>
            </a:r>
          </a:p>
        </p:txBody>
      </p:sp>
      <p:pic>
        <p:nvPicPr>
          <p:cNvPr id="13" name="Picture 12" descr="A picture containing blur&#10;&#10;Description automatically generated">
            <a:extLst>
              <a:ext uri="{FF2B5EF4-FFF2-40B4-BE49-F238E27FC236}">
                <a16:creationId xmlns:a16="http://schemas.microsoft.com/office/drawing/2014/main" id="{999B3DB8-64CF-3A46-ACAC-B64DE8BB6C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0"/>
            <a:ext cx="9144000" cy="4371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E680E2-0B8C-472D-BCD0-06746D7C3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357741"/>
            <a:ext cx="8280813" cy="3034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1B9852-F789-4C1D-A281-C4E889693F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001" y="1080000"/>
            <a:ext cx="1403454" cy="1143162"/>
          </a:xfrm>
        </p:spPr>
        <p:txBody>
          <a:bodyPr/>
          <a:lstStyle>
            <a:lvl1pPr marL="12700" indent="0">
              <a:spcAft>
                <a:spcPts val="1200"/>
              </a:spcAft>
              <a:tabLst/>
              <a:defRPr sz="1100" b="1">
                <a:solidFill>
                  <a:schemeClr val="bg1"/>
                </a:solidFill>
              </a:defRPr>
            </a:lvl1pPr>
            <a:lvl2pPr marL="12700" indent="0">
              <a:spcBef>
                <a:spcPts val="0"/>
              </a:spcBef>
              <a:spcAft>
                <a:spcPts val="600"/>
              </a:spcAft>
              <a:tabLst/>
              <a:defRPr lang="en-GB" sz="1100" b="0" kern="1200" baseline="0" noProof="0" dirty="0">
                <a:solidFill>
                  <a:schemeClr val="bg1"/>
                </a:solidFill>
                <a:latin typeface="UniCredit (Body)"/>
                <a:ea typeface="+mn-ea"/>
                <a:cs typeface="Arial" panose="020B0604020202020204" pitchFamily="34" charset="0"/>
              </a:defRPr>
            </a:lvl2pPr>
            <a:lvl3pPr marL="446088" indent="-433388">
              <a:spcBef>
                <a:spcPts val="600"/>
              </a:spcBef>
              <a:tabLst/>
              <a:defRPr sz="11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&lt;Name/Office&gt;</a:t>
            </a:r>
          </a:p>
          <a:p>
            <a:pPr marL="12700" marR="0" lvl="1" indent="0" algn="l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</a:pPr>
            <a:r>
              <a:rPr lang="en-GB" noProof="0"/>
              <a:t>&lt;Address&gt;</a:t>
            </a:r>
          </a:p>
          <a:p>
            <a:pPr lvl="2"/>
            <a:r>
              <a:rPr lang="en-GB" noProof="0"/>
              <a:t>&lt;Phone/Email&gt;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5DCC7CD-5AA1-4339-A82E-A9541664ED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68229" y="1080000"/>
            <a:ext cx="1403454" cy="1143162"/>
          </a:xfrm>
        </p:spPr>
        <p:txBody>
          <a:bodyPr vert="horz" lIns="0" tIns="0" rIns="0" bIns="0" rtlCol="0">
            <a:noAutofit/>
          </a:bodyPr>
          <a:lstStyle>
            <a:lvl1pPr>
              <a:defRPr lang="en-GB" sz="1100" b="1" noProof="0" dirty="0" smtClean="0">
                <a:solidFill>
                  <a:schemeClr val="bg1"/>
                </a:solidFill>
              </a:defRPr>
            </a:lvl1pPr>
            <a:lvl2pPr>
              <a:defRPr lang="en-GB" sz="1100" b="0" noProof="0" dirty="0" smtClean="0">
                <a:solidFill>
                  <a:schemeClr val="bg1"/>
                </a:solidFill>
              </a:defRPr>
            </a:lvl2pPr>
            <a:lvl3pPr>
              <a:defRPr lang="en-GB" sz="1100" noProof="0" dirty="0">
                <a:solidFill>
                  <a:schemeClr val="bg1"/>
                </a:solidFill>
              </a:defRPr>
            </a:lvl3pPr>
          </a:lstStyle>
          <a:p>
            <a:pPr marL="12700" lvl="0">
              <a:spcAft>
                <a:spcPts val="1200"/>
              </a:spcAft>
            </a:pPr>
            <a:r>
              <a:rPr lang="en-GB" noProof="0"/>
              <a:t>&lt;Name/Office&gt;</a:t>
            </a:r>
          </a:p>
          <a:p>
            <a:pPr marL="12700" lvl="1">
              <a:spcAft>
                <a:spcPts val="0"/>
              </a:spcAft>
            </a:pPr>
            <a:r>
              <a:rPr lang="en-GB" noProof="0"/>
              <a:t>&lt;Address&gt;</a:t>
            </a:r>
          </a:p>
          <a:p>
            <a:pPr marL="446088" lvl="2" indent="-433388">
              <a:spcBef>
                <a:spcPts val="600"/>
              </a:spcBef>
            </a:pPr>
            <a:r>
              <a:rPr lang="en-GB" noProof="0"/>
              <a:t>&lt;Phone/Email&gt;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61E485E-469B-45F1-A875-619C7BCD5D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4457" y="1080000"/>
            <a:ext cx="1403454" cy="1143162"/>
          </a:xfrm>
        </p:spPr>
        <p:txBody>
          <a:bodyPr vert="horz" lIns="0" tIns="0" rIns="0" bIns="0" rtlCol="0">
            <a:noAutofit/>
          </a:bodyPr>
          <a:lstStyle>
            <a:lvl1pPr>
              <a:defRPr lang="en-GB" sz="1100" b="1" noProof="0" dirty="0" smtClean="0">
                <a:solidFill>
                  <a:schemeClr val="bg1"/>
                </a:solidFill>
              </a:defRPr>
            </a:lvl1pPr>
            <a:lvl2pPr>
              <a:defRPr lang="en-GB" sz="1100" b="0" noProof="0" dirty="0">
                <a:solidFill>
                  <a:schemeClr val="bg1"/>
                </a:solidFill>
              </a:defRPr>
            </a:lvl2pPr>
            <a:lvl3pPr>
              <a:defRPr lang="en-GB" sz="1100" noProof="0" dirty="0">
                <a:solidFill>
                  <a:schemeClr val="bg1"/>
                </a:solidFill>
              </a:defRPr>
            </a:lvl3pPr>
          </a:lstStyle>
          <a:p>
            <a:pPr marL="12700" lvl="0">
              <a:spcAft>
                <a:spcPts val="1200"/>
              </a:spcAft>
            </a:pPr>
            <a:r>
              <a:rPr lang="en-GB" noProof="0"/>
              <a:t>&lt;Name/Office&gt;</a:t>
            </a:r>
          </a:p>
          <a:p>
            <a:pPr marL="12700" lvl="1">
              <a:spcAft>
                <a:spcPts val="0"/>
              </a:spcAft>
            </a:pPr>
            <a:r>
              <a:rPr lang="en-GB" noProof="0"/>
              <a:t>&lt;Address&gt;</a:t>
            </a:r>
          </a:p>
          <a:p>
            <a:pPr marL="446088" lvl="2" indent="-433388">
              <a:spcBef>
                <a:spcPts val="600"/>
              </a:spcBef>
            </a:pPr>
            <a:r>
              <a:rPr lang="en-GB" noProof="0"/>
              <a:t>&lt;Phone/Email&gt;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D8637B47-BE7A-41D9-856A-F246146811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00684" y="1080000"/>
            <a:ext cx="1403454" cy="1143162"/>
          </a:xfrm>
        </p:spPr>
        <p:txBody>
          <a:bodyPr vert="horz" lIns="0" tIns="0" rIns="0" bIns="0" rtlCol="0">
            <a:noAutofit/>
          </a:bodyPr>
          <a:lstStyle>
            <a:lvl1pPr>
              <a:defRPr lang="en-GB" sz="1100" b="1" noProof="0" dirty="0" smtClean="0">
                <a:solidFill>
                  <a:schemeClr val="bg1"/>
                </a:solidFill>
              </a:defRPr>
            </a:lvl1pPr>
            <a:lvl2pPr>
              <a:defRPr lang="en-GB" sz="1100" b="0" noProof="0" dirty="0">
                <a:solidFill>
                  <a:schemeClr val="bg1"/>
                </a:solidFill>
              </a:defRPr>
            </a:lvl2pPr>
            <a:lvl3pPr>
              <a:defRPr lang="en-GB" sz="1100" noProof="0" dirty="0">
                <a:solidFill>
                  <a:schemeClr val="bg1"/>
                </a:solidFill>
              </a:defRPr>
            </a:lvl3pPr>
          </a:lstStyle>
          <a:p>
            <a:pPr marL="12700" lvl="0">
              <a:spcAft>
                <a:spcPts val="1200"/>
              </a:spcAft>
            </a:pPr>
            <a:r>
              <a:rPr lang="en-GB" noProof="0"/>
              <a:t>&lt;Name/Office&gt;</a:t>
            </a:r>
          </a:p>
          <a:p>
            <a:pPr marL="12700" lvl="1">
              <a:spcAft>
                <a:spcPts val="0"/>
              </a:spcAft>
            </a:pPr>
            <a:r>
              <a:rPr lang="en-GB" noProof="0"/>
              <a:t>&lt;Address&gt;</a:t>
            </a:r>
          </a:p>
          <a:p>
            <a:pPr marL="446088" lvl="2" indent="-433388">
              <a:spcBef>
                <a:spcPts val="600"/>
              </a:spcBef>
            </a:pPr>
            <a:r>
              <a:rPr lang="en-GB" noProof="0"/>
              <a:t>&lt;Phone/Email&gt;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1287E9F-A579-4D42-8040-21F2015C16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2001" y="2551534"/>
            <a:ext cx="1403454" cy="1143162"/>
          </a:xfrm>
        </p:spPr>
        <p:txBody>
          <a:bodyPr vert="horz" lIns="0" tIns="0" rIns="0" bIns="0" rtlCol="0">
            <a:noAutofit/>
          </a:bodyPr>
          <a:lstStyle>
            <a:lvl1pPr>
              <a:defRPr lang="en-GB" sz="1100" b="1" noProof="0" dirty="0" smtClean="0">
                <a:solidFill>
                  <a:schemeClr val="bg1"/>
                </a:solidFill>
              </a:defRPr>
            </a:lvl1pPr>
            <a:lvl2pPr>
              <a:defRPr lang="en-GB" sz="1100" b="0" noProof="0" dirty="0">
                <a:solidFill>
                  <a:schemeClr val="bg1"/>
                </a:solidFill>
              </a:defRPr>
            </a:lvl2pPr>
            <a:lvl3pPr>
              <a:defRPr lang="en-GB" sz="1100" noProof="0" dirty="0">
                <a:solidFill>
                  <a:schemeClr val="bg1"/>
                </a:solidFill>
              </a:defRPr>
            </a:lvl3pPr>
          </a:lstStyle>
          <a:p>
            <a:pPr marL="12700" lvl="0">
              <a:spcAft>
                <a:spcPts val="1200"/>
              </a:spcAft>
            </a:pPr>
            <a:r>
              <a:rPr lang="en-GB" noProof="0"/>
              <a:t>&lt;Name/Office&gt;</a:t>
            </a:r>
          </a:p>
          <a:p>
            <a:pPr marL="12700" lvl="1">
              <a:spcAft>
                <a:spcPts val="0"/>
              </a:spcAft>
            </a:pPr>
            <a:r>
              <a:rPr lang="en-GB" noProof="0"/>
              <a:t>&lt;Address&gt;</a:t>
            </a:r>
          </a:p>
          <a:p>
            <a:pPr marL="446088" lvl="2" indent="-433388">
              <a:spcBef>
                <a:spcPts val="600"/>
              </a:spcBef>
            </a:pPr>
            <a:r>
              <a:rPr lang="en-GB" noProof="0"/>
              <a:t>&lt;Phone/Email&gt;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A5B80229-6540-42FC-B35B-AB054DE30C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68229" y="2551534"/>
            <a:ext cx="1403454" cy="1143162"/>
          </a:xfrm>
        </p:spPr>
        <p:txBody>
          <a:bodyPr vert="horz" lIns="0" tIns="0" rIns="0" bIns="0" rtlCol="0">
            <a:noAutofit/>
          </a:bodyPr>
          <a:lstStyle>
            <a:lvl1pPr>
              <a:defRPr lang="en-GB" sz="1100" b="1" noProof="0" dirty="0" smtClean="0">
                <a:solidFill>
                  <a:schemeClr val="bg1"/>
                </a:solidFill>
              </a:defRPr>
            </a:lvl1pPr>
            <a:lvl2pPr>
              <a:defRPr lang="en-GB" sz="1100" b="0" noProof="0" dirty="0">
                <a:solidFill>
                  <a:schemeClr val="bg1"/>
                </a:solidFill>
              </a:defRPr>
            </a:lvl2pPr>
            <a:lvl3pPr>
              <a:defRPr lang="en-GB" sz="1100" noProof="0" dirty="0">
                <a:solidFill>
                  <a:schemeClr val="bg1"/>
                </a:solidFill>
              </a:defRPr>
            </a:lvl3pPr>
          </a:lstStyle>
          <a:p>
            <a:pPr marL="12700" lvl="0">
              <a:spcAft>
                <a:spcPts val="1200"/>
              </a:spcAft>
            </a:pPr>
            <a:r>
              <a:rPr lang="en-GB" noProof="0"/>
              <a:t>&lt;Name/Office&gt;</a:t>
            </a:r>
          </a:p>
          <a:p>
            <a:pPr marL="12700" lvl="1">
              <a:spcAft>
                <a:spcPts val="0"/>
              </a:spcAft>
            </a:pPr>
            <a:r>
              <a:rPr lang="en-GB" noProof="0"/>
              <a:t>&lt;Address&gt;</a:t>
            </a:r>
          </a:p>
          <a:p>
            <a:pPr marL="446088" lvl="2" indent="-433388">
              <a:spcBef>
                <a:spcPts val="600"/>
              </a:spcBef>
            </a:pPr>
            <a:r>
              <a:rPr lang="en-GB" noProof="0"/>
              <a:t>&lt;Phone/Email&gt;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31C22849-42B8-4CE3-BCCF-53C7DDAA75D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84457" y="2551534"/>
            <a:ext cx="1403454" cy="1143162"/>
          </a:xfrm>
        </p:spPr>
        <p:txBody>
          <a:bodyPr vert="horz" lIns="0" tIns="0" rIns="0" bIns="0" rtlCol="0">
            <a:noAutofit/>
          </a:bodyPr>
          <a:lstStyle>
            <a:lvl1pPr>
              <a:defRPr lang="en-GB" sz="1100" b="1" noProof="0" dirty="0" smtClean="0">
                <a:solidFill>
                  <a:schemeClr val="bg1"/>
                </a:solidFill>
              </a:defRPr>
            </a:lvl1pPr>
            <a:lvl2pPr>
              <a:defRPr lang="en-GB" sz="1100" b="0" noProof="0" dirty="0">
                <a:solidFill>
                  <a:schemeClr val="bg1"/>
                </a:solidFill>
              </a:defRPr>
            </a:lvl2pPr>
            <a:lvl3pPr>
              <a:defRPr lang="en-GB" sz="1100" noProof="0" dirty="0">
                <a:solidFill>
                  <a:schemeClr val="bg1"/>
                </a:solidFill>
              </a:defRPr>
            </a:lvl3pPr>
          </a:lstStyle>
          <a:p>
            <a:pPr marL="12700" lvl="0">
              <a:spcAft>
                <a:spcPts val="1200"/>
              </a:spcAft>
            </a:pPr>
            <a:r>
              <a:rPr lang="en-GB" noProof="0"/>
              <a:t>&lt;Name/Office&gt;</a:t>
            </a:r>
          </a:p>
          <a:p>
            <a:pPr marL="12700" lvl="1">
              <a:spcAft>
                <a:spcPts val="0"/>
              </a:spcAft>
            </a:pPr>
            <a:r>
              <a:rPr lang="en-GB" noProof="0"/>
              <a:t>&lt;Address&gt;</a:t>
            </a:r>
          </a:p>
          <a:p>
            <a:pPr marL="446088" lvl="2" indent="-433388">
              <a:spcBef>
                <a:spcPts val="600"/>
              </a:spcBef>
            </a:pPr>
            <a:r>
              <a:rPr lang="en-GB" noProof="0"/>
              <a:t>&lt;Phone/Email&gt;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74583E38-79AC-4962-8617-30AFAD1F866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0684" y="2551534"/>
            <a:ext cx="1403454" cy="1143162"/>
          </a:xfrm>
        </p:spPr>
        <p:txBody>
          <a:bodyPr vert="horz" lIns="0" tIns="0" rIns="0" bIns="0" rtlCol="0">
            <a:noAutofit/>
          </a:bodyPr>
          <a:lstStyle>
            <a:lvl1pPr>
              <a:defRPr lang="en-GB" sz="1100" b="1" noProof="0" dirty="0" smtClean="0">
                <a:solidFill>
                  <a:schemeClr val="bg1"/>
                </a:solidFill>
              </a:defRPr>
            </a:lvl1pPr>
            <a:lvl2pPr>
              <a:defRPr lang="en-GB" sz="1100" b="0" noProof="0" dirty="0">
                <a:solidFill>
                  <a:schemeClr val="bg1"/>
                </a:solidFill>
              </a:defRPr>
            </a:lvl2pPr>
            <a:lvl3pPr>
              <a:defRPr lang="en-GB" sz="1100" noProof="0" dirty="0">
                <a:solidFill>
                  <a:schemeClr val="bg1"/>
                </a:solidFill>
              </a:defRPr>
            </a:lvl3pPr>
          </a:lstStyle>
          <a:p>
            <a:pPr marL="12700" lvl="0">
              <a:spcAft>
                <a:spcPts val="1200"/>
              </a:spcAft>
            </a:pPr>
            <a:r>
              <a:rPr lang="en-GB" noProof="0"/>
              <a:t>&lt;Name/Office&gt;</a:t>
            </a:r>
          </a:p>
          <a:p>
            <a:pPr marL="12700" lvl="1">
              <a:spcAft>
                <a:spcPts val="0"/>
              </a:spcAft>
            </a:pPr>
            <a:r>
              <a:rPr lang="en-GB" noProof="0"/>
              <a:t>&lt;Address&gt;</a:t>
            </a:r>
          </a:p>
          <a:p>
            <a:pPr marL="446088" lvl="2" indent="-433388">
              <a:spcBef>
                <a:spcPts val="600"/>
              </a:spcBef>
            </a:pPr>
            <a:r>
              <a:rPr lang="en-GB" noProof="0"/>
              <a:t>&lt;Phone/Email&gt;</a:t>
            </a:r>
          </a:p>
        </p:txBody>
      </p:sp>
      <p:sp>
        <p:nvSpPr>
          <p:cNvPr id="15" name="LegalEntity">
            <a:extLst>
              <a:ext uri="{FF2B5EF4-FFF2-40B4-BE49-F238E27FC236}">
                <a16:creationId xmlns:a16="http://schemas.microsoft.com/office/drawing/2014/main" id="{A9330552-CABC-3241-84E9-269EEA347CA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1561" y="4869066"/>
            <a:ext cx="2519362" cy="111600"/>
          </a:xfrm>
          <a:noFill/>
        </p:spPr>
        <p:txBody>
          <a:bodyPr vert="horz" wrap="square" lIns="0" tIns="0" rIns="0" bIns="0" rtlCol="0">
            <a:noAutofit/>
          </a:bodyPr>
          <a:lstStyle>
            <a:lvl1pPr>
              <a:defRPr lang="en-GB" sz="900" b="0" i="0" noProof="0" dirty="0">
                <a:solidFill>
                  <a:schemeClr val="tx2"/>
                </a:solidFill>
                <a:effectLst/>
                <a:cs typeface="+mn-cs"/>
              </a:defRPr>
            </a:lvl1pPr>
          </a:lstStyle>
          <a:p>
            <a:pPr lvl="0"/>
            <a:r>
              <a:rPr lang="en-GB" noProof="0" dirty="0"/>
              <a:t>[Insert legal entity - classification level]</a:t>
            </a:r>
          </a:p>
        </p:txBody>
      </p:sp>
      <p:sp>
        <p:nvSpPr>
          <p:cNvPr id="22" name="SlideNumber">
            <a:extLst>
              <a:ext uri="{FF2B5EF4-FFF2-40B4-BE49-F238E27FC236}">
                <a16:creationId xmlns:a16="http://schemas.microsoft.com/office/drawing/2014/main" id="{F4F50EA8-B1C3-AF4F-951E-669569717FE1}"/>
              </a:ext>
            </a:extLst>
          </p:cNvPr>
          <p:cNvSpPr txBox="1">
            <a:spLocks/>
          </p:cNvSpPr>
          <p:nvPr userDrawn="1"/>
        </p:nvSpPr>
        <p:spPr>
          <a:xfrm>
            <a:off x="252000" y="487295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</p:spTree>
    <p:extLst>
      <p:ext uri="{BB962C8B-B14F-4D97-AF65-F5344CB8AC3E}">
        <p14:creationId xmlns:p14="http://schemas.microsoft.com/office/powerpoint/2010/main" val="2235911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89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blur&#10;&#10;Description automatically generated">
            <a:extLst>
              <a:ext uri="{FF2B5EF4-FFF2-40B4-BE49-F238E27FC236}">
                <a16:creationId xmlns:a16="http://schemas.microsoft.com/office/drawing/2014/main" id="{DF86AEF5-C10F-E14F-9168-A4F1D03415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32357"/>
          <a:stretch/>
        </p:blipFill>
        <p:spPr>
          <a:xfrm>
            <a:off x="0" y="2809665"/>
            <a:ext cx="9144000" cy="1533554"/>
          </a:xfrm>
          <a:prstGeom prst="rect">
            <a:avLst/>
          </a:prstGeom>
        </p:spPr>
      </p:pic>
      <p:sp>
        <p:nvSpPr>
          <p:cNvPr id="10" name="CityDate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3358448"/>
            <a:ext cx="5040000" cy="208800"/>
          </a:xfrm>
        </p:spPr>
        <p:txBody>
          <a:bodyPr lIns="0" anchor="b">
            <a:noAutofit/>
          </a:bodyPr>
          <a:lstStyle>
            <a:lvl1pPr marL="0" indent="0" fontAlgn="auto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UniCredit (Body)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noProof="0"/>
              <a:t>Insert city and date</a:t>
            </a:r>
          </a:p>
        </p:txBody>
      </p:sp>
      <p:sp>
        <p:nvSpPr>
          <p:cNvPr id="9" name="NameFunction"/>
          <p:cNvSpPr>
            <a:spLocks noGrp="1"/>
          </p:cNvSpPr>
          <p:nvPr>
            <p:ph type="body" sz="quarter" idx="17" hasCustomPrompt="1"/>
          </p:nvPr>
        </p:nvSpPr>
        <p:spPr>
          <a:xfrm>
            <a:off x="252000" y="3125112"/>
            <a:ext cx="5040000" cy="208800"/>
          </a:xfr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UniCredit (Body)"/>
              </a:defRPr>
            </a:lvl1pPr>
            <a:lvl2pPr marL="457188" indent="0">
              <a:buNone/>
              <a:defRPr sz="1200" b="1">
                <a:latin typeface="UniCredit" panose="02000506040000020004" pitchFamily="2" charset="0"/>
              </a:defRPr>
            </a:lvl2pPr>
            <a:lvl3pPr marL="914377" indent="0">
              <a:buNone/>
              <a:defRPr sz="1200" b="1">
                <a:latin typeface="UniCredit" panose="02000506040000020004" pitchFamily="2" charset="0"/>
              </a:defRPr>
            </a:lvl3pPr>
            <a:lvl4pPr marL="1371566" indent="0">
              <a:buNone/>
              <a:defRPr sz="1200" b="1">
                <a:latin typeface="UniCredit" panose="02000506040000020004" pitchFamily="2" charset="0"/>
              </a:defRPr>
            </a:lvl4pPr>
            <a:lvl5pPr marL="1828755" indent="0">
              <a:buNone/>
              <a:defRPr sz="1200" b="1">
                <a:latin typeface="UniCredit" panose="02000506040000020004" pitchFamily="2" charset="0"/>
              </a:defRPr>
            </a:lvl5pPr>
          </a:lstStyle>
          <a:p>
            <a:pPr>
              <a:defRPr/>
            </a:pPr>
            <a:r>
              <a:rPr lang="en-GB" noProof="0"/>
              <a:t>Insert name and function</a:t>
            </a:r>
          </a:p>
        </p:txBody>
      </p:sp>
      <p:sp>
        <p:nvSpPr>
          <p:cNvPr id="24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52000" y="1987767"/>
            <a:ext cx="8287200" cy="3600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21" name="Title"/>
          <p:cNvSpPr>
            <a:spLocks noGrp="1"/>
          </p:cNvSpPr>
          <p:nvPr>
            <p:ph type="title" hasCustomPrompt="1"/>
          </p:nvPr>
        </p:nvSpPr>
        <p:spPr>
          <a:xfrm>
            <a:off x="252000" y="1570793"/>
            <a:ext cx="6663600" cy="40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3400"/>
              </a:lnSpc>
              <a:defRPr lang="en-GB" sz="5400" noProof="0" dirty="0">
                <a:solidFill>
                  <a:schemeClr val="tx1"/>
                </a:solidFill>
                <a:latin typeface="UniCredit (Body)"/>
                <a:cs typeface="Arial" panose="020B0604020202020204" pitchFamily="34" charset="0"/>
              </a:defRPr>
            </a:lvl1pPr>
          </a:lstStyle>
          <a:p>
            <a:pPr lvl="0" defTabSz="725037"/>
            <a:r>
              <a:rPr lang="en-GB" noProof="0"/>
              <a:t>Insert title</a:t>
            </a:r>
          </a:p>
        </p:txBody>
      </p:sp>
      <p:sp>
        <p:nvSpPr>
          <p:cNvPr id="12" name="CasellaDiTesto 13">
            <a:extLst>
              <a:ext uri="{FF2B5EF4-FFF2-40B4-BE49-F238E27FC236}">
                <a16:creationId xmlns:a16="http://schemas.microsoft.com/office/drawing/2014/main" id="{DAF338BE-9E66-4C58-B53D-92D9A6448F65}"/>
              </a:ext>
            </a:extLst>
          </p:cNvPr>
          <p:cNvSpPr txBox="1"/>
          <p:nvPr userDrawn="1"/>
        </p:nvSpPr>
        <p:spPr>
          <a:xfrm>
            <a:off x="5951767" y="4597951"/>
            <a:ext cx="835427" cy="360000"/>
          </a:xfrm>
          <a:prstGeom prst="rect">
            <a:avLst/>
          </a:prstGeom>
          <a:noFill/>
        </p:spPr>
        <p:txBody>
          <a:bodyPr wrap="square" lIns="0" tIns="0" rIns="0" bIns="10800" rtlCol="0" anchor="ctr">
            <a:noAutofit/>
          </a:bodyPr>
          <a:lstStyle/>
          <a:p>
            <a:pPr algn="r">
              <a:lnSpc>
                <a:spcPct val="90000"/>
              </a:lnSpc>
            </a:pPr>
            <a:r>
              <a:rPr lang="en-GB" sz="1100" b="0" i="0" noProof="0" dirty="0">
                <a:solidFill>
                  <a:schemeClr val="bg1"/>
                </a:solidFill>
                <a:effectLst/>
                <a:latin typeface="UniCredit (Body)"/>
              </a:rPr>
              <a:t>Win. </a:t>
            </a:r>
            <a:br>
              <a:rPr lang="en-GB" sz="1100" b="0" i="0" noProof="0" dirty="0">
                <a:solidFill>
                  <a:schemeClr val="bg1"/>
                </a:solidFill>
                <a:effectLst/>
                <a:latin typeface="UniCredit (Body)"/>
              </a:rPr>
            </a:br>
            <a:r>
              <a:rPr lang="en-GB" sz="1100" b="0" i="0" noProof="0" dirty="0">
                <a:solidFill>
                  <a:schemeClr val="bg1"/>
                </a:solidFill>
                <a:effectLst/>
                <a:latin typeface="UniCredit (Body)"/>
              </a:rPr>
              <a:t>The Right Way. </a:t>
            </a:r>
            <a:br>
              <a:rPr lang="en-GB" sz="1100" b="0" i="0" noProof="0" dirty="0">
                <a:solidFill>
                  <a:schemeClr val="bg1"/>
                </a:solidFill>
                <a:effectLst/>
                <a:latin typeface="UniCredit (Body)"/>
              </a:rPr>
            </a:br>
            <a:r>
              <a:rPr lang="en-GB" sz="1100" b="0" i="0" noProof="0" dirty="0">
                <a:solidFill>
                  <a:schemeClr val="bg1"/>
                </a:solidFill>
                <a:effectLst/>
                <a:latin typeface="UniCredit (Body)"/>
              </a:rPr>
              <a:t>Together.</a:t>
            </a:r>
            <a:endParaRPr lang="en-GB" sz="1100" b="0" noProof="0" dirty="0">
              <a:solidFill>
                <a:schemeClr val="bg1"/>
              </a:solidFill>
              <a:latin typeface="UniCredit (Body)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96EF8A-7A76-423E-88AB-39292C1994C1}"/>
              </a:ext>
            </a:extLst>
          </p:cNvPr>
          <p:cNvCxnSpPr>
            <a:cxnSpLocks/>
          </p:cNvCxnSpPr>
          <p:nvPr userDrawn="1"/>
        </p:nvCxnSpPr>
        <p:spPr>
          <a:xfrm>
            <a:off x="6900262" y="4548948"/>
            <a:ext cx="0" cy="43973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galEntity">
            <a:extLst>
              <a:ext uri="{FF2B5EF4-FFF2-40B4-BE49-F238E27FC236}">
                <a16:creationId xmlns:a16="http://schemas.microsoft.com/office/drawing/2014/main" id="{D84372DA-BD01-DE49-8EF0-E1E5D92CA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2000" y="4693540"/>
            <a:ext cx="2880000" cy="2088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b="0" noProof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GB" noProof="0"/>
              <a:t>[Insert legal entity - classification level]</a:t>
            </a:r>
          </a:p>
        </p:txBody>
      </p:sp>
      <p:pic>
        <p:nvPicPr>
          <p:cNvPr id="11" name="Graphic 4">
            <a:extLst>
              <a:ext uri="{FF2B5EF4-FFF2-40B4-BE49-F238E27FC236}">
                <a16:creationId xmlns:a16="http://schemas.microsoft.com/office/drawing/2014/main" id="{E3DCE64E-7AD5-0F4A-9CD7-C67BA37097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07397" y="4500615"/>
            <a:ext cx="1284603" cy="4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51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6B0EC1-9B26-6B4C-81B3-FD1316B0ABF4}"/>
              </a:ext>
            </a:extLst>
          </p:cNvPr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niCredit (Body)"/>
            </a:endParaRPr>
          </a:p>
        </p:txBody>
      </p:sp>
      <p:pic>
        <p:nvPicPr>
          <p:cNvPr id="9" name="Picture 8" descr="A picture containing blur&#10;&#10;Description automatically generated">
            <a:extLst>
              <a:ext uri="{FF2B5EF4-FFF2-40B4-BE49-F238E27FC236}">
                <a16:creationId xmlns:a16="http://schemas.microsoft.com/office/drawing/2014/main" id="{AB579C74-B72B-8B4A-B9CA-D6BC5C1E83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0" y="0"/>
            <a:ext cx="2188028" cy="5143500"/>
          </a:xfrm>
          <a:prstGeom prst="rect">
            <a:avLst/>
          </a:prstGeom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57B5B34-9F1A-4101-9D32-4DCCA7982EB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8413213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44" progId="TCLayout.ActiveDocument.1">
                  <p:embed/>
                </p:oleObj>
              </mc:Choice>
              <mc:Fallback>
                <p:oleObj name="think-cell Slide" r:id="rId4" imgW="338" imgH="34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57B5B34-9F1A-4101-9D32-4DCCA7982E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F0FDBC0-7526-B140-AFB6-492AFBF9C815}"/>
              </a:ext>
            </a:extLst>
          </p:cNvPr>
          <p:cNvSpPr txBox="1"/>
          <p:nvPr userDrawn="1"/>
        </p:nvSpPr>
        <p:spPr>
          <a:xfrm>
            <a:off x="252000" y="579296"/>
            <a:ext cx="16799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3600" b="1" noProof="0" dirty="0" err="1">
                <a:solidFill>
                  <a:schemeClr val="bg1"/>
                </a:solidFill>
                <a:latin typeface="UniCredit (Body)"/>
              </a:rPr>
              <a:t>Indice</a:t>
            </a:r>
            <a:endParaRPr lang="en-GB" sz="3600" b="1" noProof="0" dirty="0">
              <a:solidFill>
                <a:schemeClr val="bg1"/>
              </a:solidFill>
              <a:latin typeface="UniCredit (Body)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1E0392B-1DBB-4A4C-895E-2394EE2A40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712589"/>
            <a:ext cx="1681163" cy="26228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&lt;Comment&gt;</a:t>
            </a:r>
          </a:p>
        </p:txBody>
      </p:sp>
    </p:spTree>
    <p:extLst>
      <p:ext uri="{BB962C8B-B14F-4D97-AF65-F5344CB8AC3E}">
        <p14:creationId xmlns:p14="http://schemas.microsoft.com/office/powerpoint/2010/main" val="206315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165A0C0-2C8D-964E-B4B9-E01713C6712A}"/>
              </a:ext>
            </a:extLst>
          </p:cNvPr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niCredit (Body)"/>
            </a:endParaRPr>
          </a:p>
        </p:txBody>
      </p:sp>
      <p:cxnSp>
        <p:nvCxnSpPr>
          <p:cNvPr id="9" name="Connettore 1 9">
            <a:extLst>
              <a:ext uri="{FF2B5EF4-FFF2-40B4-BE49-F238E27FC236}">
                <a16:creationId xmlns:a16="http://schemas.microsoft.com/office/drawing/2014/main" id="{272CA6D8-5025-8B44-8DD7-518EA2B40106}"/>
              </a:ext>
            </a:extLst>
          </p:cNvPr>
          <p:cNvCxnSpPr>
            <a:cxnSpLocks/>
          </p:cNvCxnSpPr>
          <p:nvPr userDrawn="1"/>
        </p:nvCxnSpPr>
        <p:spPr>
          <a:xfrm>
            <a:off x="1235924" y="0"/>
            <a:ext cx="0" cy="5170583"/>
          </a:xfrm>
          <a:prstGeom prst="line">
            <a:avLst/>
          </a:prstGeom>
          <a:ln w="19050" cap="rnd" cmpd="sng">
            <a:solidFill>
              <a:schemeClr val="tx2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457239" y="1075490"/>
            <a:ext cx="5415747" cy="443199"/>
          </a:xfrm>
        </p:spPr>
        <p:txBody>
          <a:bodyPr anchor="t"/>
          <a:lstStyle>
            <a:lvl1pPr>
              <a:lnSpc>
                <a:spcPts val="36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&lt;Divider title (36pt)&gt;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D2D6B1D-8B97-E744-9CB5-24FAA2A3CE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57240" y="1545770"/>
            <a:ext cx="5415747" cy="276187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noProof="0"/>
              <a:t>&lt;Divider detail (18pt)&gt;</a:t>
            </a:r>
          </a:p>
        </p:txBody>
      </p:sp>
      <p:grpSp>
        <p:nvGrpSpPr>
          <p:cNvPr id="14" name="Gruppo 5">
            <a:extLst>
              <a:ext uri="{FF2B5EF4-FFF2-40B4-BE49-F238E27FC236}">
                <a16:creationId xmlns:a16="http://schemas.microsoft.com/office/drawing/2014/main" id="{0A401EF1-6116-E746-B093-C3940D612DDE}"/>
              </a:ext>
            </a:extLst>
          </p:cNvPr>
          <p:cNvGrpSpPr/>
          <p:nvPr/>
        </p:nvGrpSpPr>
        <p:grpSpPr>
          <a:xfrm>
            <a:off x="503238" y="762000"/>
            <a:ext cx="1465372" cy="1465908"/>
            <a:chOff x="4373135" y="1004456"/>
            <a:chExt cx="134813" cy="134862"/>
          </a:xfrm>
        </p:grpSpPr>
        <p:sp>
          <p:nvSpPr>
            <p:cNvPr id="16" name="Oval 30">
              <a:extLst>
                <a:ext uri="{FF2B5EF4-FFF2-40B4-BE49-F238E27FC236}">
                  <a16:creationId xmlns:a16="http://schemas.microsoft.com/office/drawing/2014/main" id="{46D08740-7C9D-A04D-ABF2-2B7C773D77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3135" y="1004456"/>
              <a:ext cx="134813" cy="13486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 (Body)"/>
                <a:ea typeface="+mn-ea"/>
                <a:cs typeface="+mn-cs"/>
              </a:endParaRPr>
            </a:p>
          </p:txBody>
        </p:sp>
        <p:sp>
          <p:nvSpPr>
            <p:cNvPr id="17" name="Oval 33">
              <a:extLst>
                <a:ext uri="{FF2B5EF4-FFF2-40B4-BE49-F238E27FC236}">
                  <a16:creationId xmlns:a16="http://schemas.microsoft.com/office/drawing/2014/main" id="{FAEC83F6-ACD3-CB43-AA9E-5C4BC1BB34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4350" y="1015694"/>
              <a:ext cx="112383" cy="112385"/>
            </a:xfrm>
            <a:prstGeom prst="ellipse">
              <a:avLst/>
            </a:prstGeom>
            <a:solidFill>
              <a:srgbClr val="EA5C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 (Body)"/>
                <a:ea typeface="+mn-ea"/>
                <a:cs typeface="+mn-cs"/>
              </a:endParaRPr>
            </a:p>
          </p:txBody>
        </p:sp>
        <p:sp>
          <p:nvSpPr>
            <p:cNvPr id="18" name="Oval 34">
              <a:extLst>
                <a:ext uri="{FF2B5EF4-FFF2-40B4-BE49-F238E27FC236}">
                  <a16:creationId xmlns:a16="http://schemas.microsoft.com/office/drawing/2014/main" id="{A1549420-047B-674E-BFE6-9D720720C9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95587" y="1026933"/>
              <a:ext cx="89908" cy="899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72000" rIns="0" bIns="0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 (Body)"/>
                <a:ea typeface="+mn-ea"/>
                <a:cs typeface="+mn-cs"/>
              </a:endParaRPr>
            </a:p>
          </p:txBody>
        </p:sp>
      </p:grp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91BF9E4-1784-6E4C-880E-60F4DE1302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57239" y="2101803"/>
            <a:ext cx="5415747" cy="1668463"/>
          </a:xfrm>
        </p:spPr>
        <p:txBody>
          <a:bodyPr>
            <a:noAutofit/>
          </a:bodyPr>
          <a:lstStyle>
            <a:lvl1pPr marL="287338" indent="-287338">
              <a:spcBef>
                <a:spcPts val="1200"/>
              </a:spcBef>
              <a:buSzPct val="12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800"/>
            </a:lvl1pPr>
          </a:lstStyle>
          <a:p>
            <a:pPr lvl="0"/>
            <a:r>
              <a:rPr lang="en-GB" noProof="0" dirty="0"/>
              <a:t>&lt;Page Heading (18pt)&gt;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F3BB445C-4D44-1C44-B7CA-90E3FE6C0D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817" y="1302866"/>
            <a:ext cx="372215" cy="396000"/>
          </a:xfrm>
        </p:spPr>
        <p:txBody>
          <a:bodyPr anchor="ctr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558086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Non-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165A0C0-2C8D-964E-B4B9-E01713C6712A}"/>
              </a:ext>
            </a:extLst>
          </p:cNvPr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niCredit (Body)"/>
            </a:endParaRP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EA4DF463-DE2D-B04F-A377-1586DE654A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1075490"/>
            <a:ext cx="5415747" cy="443199"/>
          </a:xfrm>
        </p:spPr>
        <p:txBody>
          <a:bodyPr anchor="t"/>
          <a:lstStyle>
            <a:lvl1pPr>
              <a:lnSpc>
                <a:spcPts val="36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&lt;Divider title (36pt)&gt;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A2572-7D38-BE42-BEAB-1CE2C62B7F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9" y="1545770"/>
            <a:ext cx="5415747" cy="276187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noProof="0"/>
              <a:t>&lt;Divider detail (18pt)&gt;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4D39F49D-58D6-D146-BCDE-1628304EE2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238" y="2192318"/>
            <a:ext cx="5415747" cy="1668463"/>
          </a:xfrm>
        </p:spPr>
        <p:txBody>
          <a:bodyPr>
            <a:noAutofit/>
          </a:bodyPr>
          <a:lstStyle>
            <a:lvl1pPr marL="287338" indent="-287338">
              <a:buSzPct val="13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800"/>
            </a:lvl1pPr>
          </a:lstStyle>
          <a:p>
            <a:pPr lvl="0"/>
            <a:r>
              <a:rPr lang="en-GB" noProof="0"/>
              <a:t>&lt;Subsection (18pt)&gt;</a:t>
            </a:r>
          </a:p>
        </p:txBody>
      </p:sp>
    </p:spTree>
    <p:extLst>
      <p:ext uri="{BB962C8B-B14F-4D97-AF65-F5344CB8AC3E}">
        <p14:creationId xmlns:p14="http://schemas.microsoft.com/office/powerpoint/2010/main" val="2231116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B1192D2-38C4-4F8D-9EBB-0968880331F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4371974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D31A436-2DF3-455E-B888-774EC408CA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4587875"/>
            <a:ext cx="6885665" cy="373063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&lt;Additional commentary if required&gt;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2E500C01-4140-4EB7-916E-BBC1B965BD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332088"/>
            <a:ext cx="3010313" cy="1855941"/>
          </a:xfrm>
        </p:spPr>
        <p:txBody>
          <a:bodyPr anchor="t"/>
          <a:lstStyle>
            <a:lvl1pPr>
              <a:lnSpc>
                <a:spcPts val="36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&lt;Key Statement&gt;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82C5B6C-6840-6142-BC2B-3FD8BAF0BB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607397" y="4500615"/>
            <a:ext cx="1284603" cy="4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9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lur&#10;&#10;Description automatically generated">
            <a:extLst>
              <a:ext uri="{FF2B5EF4-FFF2-40B4-BE49-F238E27FC236}">
                <a16:creationId xmlns:a16="http://schemas.microsoft.com/office/drawing/2014/main" id="{0C4BA7B6-C490-D54A-AC5F-E365A459E0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712"/>
          <a:stretch/>
        </p:blipFill>
        <p:spPr>
          <a:xfrm>
            <a:off x="4572000" y="0"/>
            <a:ext cx="4572000" cy="438680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315AA6-CFB7-4531-BE52-E00E5B4A2B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0688" y="407801"/>
            <a:ext cx="2714625" cy="3571203"/>
          </a:xfrm>
        </p:spPr>
        <p:txBody>
          <a:bodyPr/>
          <a:lstStyle>
            <a:lvl1pPr marL="12700" indent="0">
              <a:tabLst/>
              <a:defRPr sz="2400">
                <a:solidFill>
                  <a:schemeClr val="bg1"/>
                </a:solidFill>
              </a:defRPr>
            </a:lvl1pPr>
            <a:lvl2pPr marL="12700" indent="0">
              <a:spcBef>
                <a:spcPts val="1800"/>
              </a:spcBef>
              <a:spcAft>
                <a:spcPts val="300"/>
              </a:spcAft>
              <a:tabLst/>
              <a:defRPr>
                <a:solidFill>
                  <a:schemeClr val="bg1"/>
                </a:solidFill>
              </a:defRPr>
            </a:lvl2pPr>
            <a:lvl3pPr marL="12700" indent="0">
              <a:spcBef>
                <a:spcPts val="0"/>
              </a:spcBef>
              <a:tabLst/>
              <a:defRPr sz="11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&lt;Quote&gt;</a:t>
            </a:r>
          </a:p>
          <a:p>
            <a:pPr lvl="1"/>
            <a:r>
              <a:rPr lang="en-GB" noProof="0"/>
              <a:t>&lt;Source 1&gt;</a:t>
            </a:r>
          </a:p>
          <a:p>
            <a:pPr lvl="2"/>
            <a:r>
              <a:rPr lang="en-GB" noProof="0"/>
              <a:t>&lt;Source 2&gt;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C5A7831-62E1-8042-A483-7EB3503CB7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07397" y="4500615"/>
            <a:ext cx="1284603" cy="4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5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galEntity">
            <a:extLst>
              <a:ext uri="{FF2B5EF4-FFF2-40B4-BE49-F238E27FC236}">
                <a16:creationId xmlns:a16="http://schemas.microsoft.com/office/drawing/2014/main" id="{E6856FBA-0A77-5844-9825-FEDB6EC5ED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561" y="4854900"/>
            <a:ext cx="2519362" cy="111600"/>
          </a:xfrm>
          <a:noFill/>
        </p:spPr>
        <p:txBody>
          <a:bodyPr vert="horz" wrap="square" lIns="0" tIns="0" rIns="0" bIns="0" rtlCol="0">
            <a:noAutofit/>
          </a:bodyPr>
          <a:lstStyle>
            <a:lvl1pPr>
              <a:defRPr lang="en-GB" sz="900" b="0" i="0" noProof="0" dirty="0">
                <a:solidFill>
                  <a:schemeClr val="tx2"/>
                </a:solidFill>
                <a:effectLst/>
                <a:cs typeface="+mn-cs"/>
              </a:defRPr>
            </a:lvl1pPr>
          </a:lstStyle>
          <a:p>
            <a:pPr lvl="0"/>
            <a:r>
              <a:rPr lang="en-GB" noProof="0"/>
              <a:t>[Insert legal entity - classification level]</a:t>
            </a:r>
          </a:p>
        </p:txBody>
      </p:sp>
      <p:sp>
        <p:nvSpPr>
          <p:cNvPr id="16" name="SlideNumber">
            <a:extLst>
              <a:ext uri="{FF2B5EF4-FFF2-40B4-BE49-F238E27FC236}">
                <a16:creationId xmlns:a16="http://schemas.microsoft.com/office/drawing/2014/main" id="{AC142F3A-5120-BF4D-AD2C-77CD585B70D1}"/>
              </a:ext>
            </a:extLst>
          </p:cNvPr>
          <p:cNvSpPr txBox="1">
            <a:spLocks/>
          </p:cNvSpPr>
          <p:nvPr userDrawn="1"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337A0785-3155-2447-868B-EB4B4565CB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001" y="4371074"/>
            <a:ext cx="7148108" cy="336636"/>
          </a:xfrm>
        </p:spPr>
        <p:txBody>
          <a:bodyPr anchor="b">
            <a:noAutofit/>
          </a:bodyPr>
          <a:lstStyle>
            <a:lvl1pPr marL="357188" indent="-357188">
              <a:spcBef>
                <a:spcPts val="0"/>
              </a:spcBef>
              <a:spcAft>
                <a:spcPts val="0"/>
              </a:spcAft>
              <a:buNone/>
              <a:tabLst/>
              <a:defRPr sz="90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/>
              <a:t>Source:	XYZ</a:t>
            </a:r>
          </a:p>
          <a:p>
            <a:pPr lvl="0"/>
            <a:r>
              <a:rPr lang="en-US"/>
              <a:t>Notes:	(1) XYZ</a:t>
            </a:r>
          </a:p>
        </p:txBody>
      </p:sp>
      <p:pic>
        <p:nvPicPr>
          <p:cNvPr id="13" name="Picture 12" descr="A picture containing blur&#10;&#10;Description automatically generated">
            <a:extLst>
              <a:ext uri="{FF2B5EF4-FFF2-40B4-BE49-F238E27FC236}">
                <a16:creationId xmlns:a16="http://schemas.microsoft.com/office/drawing/2014/main" id="{999B3DB8-64CF-3A46-ACAC-B64DE8BB6C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371074"/>
          </a:xfrm>
          <a:prstGeom prst="rect">
            <a:avLst/>
          </a:prstGeom>
        </p:spPr>
      </p:pic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DB947320-E002-0C4D-BF0B-D950FA4A1C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2000" y="1033465"/>
            <a:ext cx="7182138" cy="2370136"/>
          </a:xfrm>
        </p:spPr>
        <p:txBody>
          <a:bodyPr/>
          <a:lstStyle>
            <a:lvl1pPr marL="12700" indent="0">
              <a:tabLst/>
              <a:defRPr sz="3600">
                <a:solidFill>
                  <a:schemeClr val="bg1"/>
                </a:solidFill>
              </a:defRPr>
            </a:lvl1pPr>
            <a:lvl2pPr marL="12700" indent="0">
              <a:spcBef>
                <a:spcPts val="1800"/>
              </a:spcBef>
              <a:spcAft>
                <a:spcPts val="300"/>
              </a:spcAft>
              <a:tabLst/>
              <a:defRPr sz="1800">
                <a:solidFill>
                  <a:schemeClr val="bg1"/>
                </a:solidFill>
              </a:defRPr>
            </a:lvl2pPr>
            <a:lvl3pPr marL="12700" indent="0">
              <a:spcBef>
                <a:spcPts val="0"/>
              </a:spcBef>
              <a:tabLst/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&lt;Quote&gt;</a:t>
            </a:r>
          </a:p>
          <a:p>
            <a:pPr lvl="1"/>
            <a:r>
              <a:rPr lang="en-GB" noProof="0"/>
              <a:t>&lt;Source 1&gt;</a:t>
            </a:r>
          </a:p>
          <a:p>
            <a:pPr lvl="2"/>
            <a:r>
              <a:rPr lang="en-GB" noProof="0"/>
              <a:t>&lt;Source 2&gt;</a:t>
            </a:r>
          </a:p>
        </p:txBody>
      </p:sp>
    </p:spTree>
    <p:extLst>
      <p:ext uri="{BB962C8B-B14F-4D97-AF65-F5344CB8AC3E}">
        <p14:creationId xmlns:p14="http://schemas.microsoft.com/office/powerpoint/2010/main" val="1681374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89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galEntity">
            <a:extLst>
              <a:ext uri="{FF2B5EF4-FFF2-40B4-BE49-F238E27FC236}">
                <a16:creationId xmlns:a16="http://schemas.microsoft.com/office/drawing/2014/main" id="{E6856FBA-0A77-5844-9825-FEDB6EC5ED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561" y="4869066"/>
            <a:ext cx="2519362" cy="111600"/>
          </a:xfrm>
          <a:noFill/>
        </p:spPr>
        <p:txBody>
          <a:bodyPr vert="horz" wrap="square" lIns="0" tIns="0" rIns="0" bIns="0" rtlCol="0">
            <a:noAutofit/>
          </a:bodyPr>
          <a:lstStyle>
            <a:lvl1pPr>
              <a:defRPr lang="en-GB" sz="900" b="0" i="0" noProof="0" dirty="0">
                <a:solidFill>
                  <a:schemeClr val="tx2"/>
                </a:solidFill>
                <a:effectLst/>
                <a:cs typeface="+mn-cs"/>
              </a:defRPr>
            </a:lvl1pPr>
          </a:lstStyle>
          <a:p>
            <a:pPr lvl="0"/>
            <a:r>
              <a:rPr lang="en-GB" noProof="0" dirty="0"/>
              <a:t>[Insert legal entity - classification level]</a:t>
            </a:r>
          </a:p>
        </p:txBody>
      </p:sp>
      <p:sp>
        <p:nvSpPr>
          <p:cNvPr id="16" name="SlideNumber">
            <a:extLst>
              <a:ext uri="{FF2B5EF4-FFF2-40B4-BE49-F238E27FC236}">
                <a16:creationId xmlns:a16="http://schemas.microsoft.com/office/drawing/2014/main" id="{AC142F3A-5120-BF4D-AD2C-77CD585B70D1}"/>
              </a:ext>
            </a:extLst>
          </p:cNvPr>
          <p:cNvSpPr txBox="1">
            <a:spLocks/>
          </p:cNvSpPr>
          <p:nvPr userDrawn="1"/>
        </p:nvSpPr>
        <p:spPr>
          <a:xfrm>
            <a:off x="252000" y="487295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337A0785-3155-2447-868B-EB4B4565CB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001" y="4284663"/>
            <a:ext cx="7148108" cy="372247"/>
          </a:xfrm>
        </p:spPr>
        <p:txBody>
          <a:bodyPr anchor="b">
            <a:noAutofit/>
          </a:bodyPr>
          <a:lstStyle>
            <a:lvl1pPr marL="357188" indent="-357188">
              <a:spcBef>
                <a:spcPts val="0"/>
              </a:spcBef>
              <a:spcAft>
                <a:spcPts val="0"/>
              </a:spcAft>
              <a:buNone/>
              <a:tabLst/>
              <a:defRPr sz="90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Source:	XYZ</a:t>
            </a:r>
          </a:p>
          <a:p>
            <a:pPr lvl="0"/>
            <a:r>
              <a:rPr lang="en-GB" noProof="0"/>
              <a:t>Notes:	(1) XYZ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A8C724-E815-4592-87ED-9BA7AF941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&lt;Page title&gt;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C343268-8BF8-CB48-BE98-5C59E81F1B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12000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E53DA91-561C-D54B-ACFF-399F7C06CF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7148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73251EC-F8D1-1C46-9FD7-E4E5E8F4ED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30969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3ECA4906-EE8A-0943-97C2-DB4D43BED3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49939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96985E5A-02BB-B04E-B95F-578242B405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045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CCD080DA-271A-DB42-A60B-77BB996477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87142"/>
            <a:ext cx="8280814" cy="252000"/>
          </a:xfr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lang="en-US" sz="1800" b="0" dirty="0" smtClean="0">
                <a:solidFill>
                  <a:schemeClr val="bg1"/>
                </a:solidFill>
              </a:defRPr>
            </a:lvl1pPr>
          </a:lstStyle>
          <a:p>
            <a:pPr marL="176396" lvl="0" indent="-176396"/>
            <a:r>
              <a:rPr lang="en-GB"/>
              <a:t>&lt;Section title&gt;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20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5" Type="http://schemas.openxmlformats.org/officeDocument/2006/relationships/image" Target="../media/image7.sv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23" Type="http://schemas.openxmlformats.org/officeDocument/2006/relationships/image" Target="../media/image5.svg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&#10;&#10;Description automatically generated">
            <a:extLst>
              <a:ext uri="{FF2B5EF4-FFF2-40B4-BE49-F238E27FC236}">
                <a16:creationId xmlns:a16="http://schemas.microsoft.com/office/drawing/2014/main" id="{8F1717FD-814C-CB47-8794-F6D1B2BF27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720001"/>
          </a:xfrm>
          <a:prstGeom prst="rect">
            <a:avLst/>
          </a:prstGeom>
        </p:spPr>
      </p:pic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1BA8859-AEC4-4743-94E7-8F2F36BDAB3F}"/>
              </a:ext>
            </a:extLst>
          </p:cNvPr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4593953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421" imgH="420" progId="TCLayout.ActiveDocument.1">
                  <p:embed/>
                </p:oleObj>
              </mc:Choice>
              <mc:Fallback>
                <p:oleObj name="think-cell Slide" r:id="rId19" imgW="421" imgH="42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1BA8859-AEC4-4743-94E7-8F2F36BDAB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252000" y="1058347"/>
            <a:ext cx="8280813" cy="31691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&lt;Heading (18pt)&gt;</a:t>
            </a:r>
          </a:p>
          <a:p>
            <a:pPr lvl="1"/>
            <a:r>
              <a:rPr lang="en-GB" noProof="0" dirty="0"/>
              <a:t>&lt;Subheading (14pt)&gt;</a:t>
            </a:r>
          </a:p>
          <a:p>
            <a:pPr lvl="2"/>
            <a:r>
              <a:rPr lang="en-GB" noProof="0" dirty="0"/>
              <a:t>&lt;Normal (14pt)&gt;</a:t>
            </a:r>
          </a:p>
          <a:p>
            <a:pPr lvl="3"/>
            <a:r>
              <a:rPr lang="en-GB" noProof="0" dirty="0"/>
              <a:t>&lt;Bullet 1 (14pt)&gt;</a:t>
            </a:r>
          </a:p>
          <a:p>
            <a:pPr lvl="4"/>
            <a:r>
              <a:rPr lang="en-GB" noProof="0" dirty="0"/>
              <a:t>&lt;Bullet 2 (14pt)&gt;</a:t>
            </a:r>
          </a:p>
          <a:p>
            <a:pPr lvl="5"/>
            <a:r>
              <a:rPr lang="en-GB" noProof="0" dirty="0"/>
              <a:t>&lt;Bullet 3 (14pt)&gt;</a:t>
            </a:r>
          </a:p>
          <a:p>
            <a:pPr lvl="6"/>
            <a:r>
              <a:rPr lang="en-GB" noProof="0" dirty="0"/>
              <a:t>Reduced Normal (11pt)</a:t>
            </a:r>
          </a:p>
          <a:p>
            <a:pPr lvl="7"/>
            <a:r>
              <a:rPr lang="en-GB" noProof="0" dirty="0"/>
              <a:t>&lt;Tick (14pt)&gt;</a:t>
            </a:r>
          </a:p>
          <a:p>
            <a:pPr lvl="8"/>
            <a:r>
              <a:rPr lang="en-GB" noProof="0" dirty="0"/>
              <a:t>&lt;Cross (14pt)&gt;</a:t>
            </a:r>
          </a:p>
          <a:p>
            <a:pPr lvl="5"/>
            <a:endParaRPr lang="en-GB" noProof="0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52000" y="357741"/>
            <a:ext cx="8280813" cy="30345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lvl="0">
              <a:lnSpc>
                <a:spcPts val="2400"/>
              </a:lnSpc>
            </a:pPr>
            <a:r>
              <a:rPr lang="en-GB" noProof="0"/>
              <a:t>&lt;Page title (24pt)&gt;</a:t>
            </a:r>
          </a:p>
        </p:txBody>
      </p:sp>
      <p:graphicFrame>
        <p:nvGraphicFramePr>
          <p:cNvPr id="9" name="Object 4" hidden="1">
            <a:extLst>
              <a:ext uri="{FF2B5EF4-FFF2-40B4-BE49-F238E27FC236}">
                <a16:creationId xmlns:a16="http://schemas.microsoft.com/office/drawing/2014/main" id="{DF74087D-28A0-9F45-895B-44D7568610F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0522838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421" imgH="420" progId="TCLayout.ActiveDocument.1">
                  <p:embed/>
                </p:oleObj>
              </mc:Choice>
              <mc:Fallback>
                <p:oleObj name="think-cell Slide" r:id="rId19" imgW="421" imgH="420" progId="TCLayout.ActiveDocument.1">
                  <p:embed/>
                  <p:pic>
                    <p:nvPicPr>
                      <p:cNvPr id="9" name="Object 4" hidden="1">
                        <a:extLst>
                          <a:ext uri="{FF2B5EF4-FFF2-40B4-BE49-F238E27FC236}">
                            <a16:creationId xmlns:a16="http://schemas.microsoft.com/office/drawing/2014/main" id="{DF74087D-28A0-9F45-895B-44D7568610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C8E61-51DB-9E43-9552-DB681B0DA6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2000" y="4860150"/>
            <a:ext cx="18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900" b="1" i="0" smtClean="0">
                <a:solidFill>
                  <a:schemeClr val="tx2"/>
                </a:solidFill>
                <a:effectLst/>
                <a:latin typeface="UniCredit (Body)"/>
              </a:defRPr>
            </a:lvl1pPr>
          </a:lstStyle>
          <a:p>
            <a:pPr>
              <a:lnSpc>
                <a:spcPct val="90000"/>
              </a:lnSpc>
            </a:pPr>
            <a:fld id="{46C7C3DC-F2BD-3444-971E-438EC79B522A}" type="slidenum">
              <a:rPr lang="en-GB" smtClean="0"/>
              <a:pPr>
                <a:lnSpc>
                  <a:spcPct val="90000"/>
                </a:lnSpc>
              </a:pPr>
              <a:t>‹#›</a:t>
            </a:fld>
            <a:endParaRPr lang="en-GB"/>
          </a:p>
        </p:txBody>
      </p:sp>
      <p:pic>
        <p:nvPicPr>
          <p:cNvPr id="10" name="Graphic 4">
            <a:extLst>
              <a:ext uri="{FF2B5EF4-FFF2-40B4-BE49-F238E27FC236}">
                <a16:creationId xmlns:a16="http://schemas.microsoft.com/office/drawing/2014/main" id="{0AFD691E-C210-9448-AA57-D7D8687BE119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rcRect/>
          <a:stretch/>
        </p:blipFill>
        <p:spPr>
          <a:xfrm>
            <a:off x="7607397" y="4500615"/>
            <a:ext cx="1284603" cy="4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1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7" r:id="rId2"/>
    <p:sldLayoutId id="2147483716" r:id="rId3"/>
    <p:sldLayoutId id="2147483729" r:id="rId4"/>
    <p:sldLayoutId id="2147483739" r:id="rId5"/>
    <p:sldLayoutId id="2147483728" r:id="rId6"/>
    <p:sldLayoutId id="2147483726" r:id="rId7"/>
    <p:sldLayoutId id="2147483740" r:id="rId8"/>
    <p:sldLayoutId id="2147483722" r:id="rId9"/>
    <p:sldLayoutId id="2147483735" r:id="rId10"/>
    <p:sldLayoutId id="2147483730" r:id="rId11"/>
    <p:sldLayoutId id="2147483734" r:id="rId12"/>
    <p:sldLayoutId id="2147483736" r:id="rId13"/>
    <p:sldLayoutId id="2147483741" r:id="rId14"/>
  </p:sldLayoutIdLst>
  <p:hf hdr="0" dt="0"/>
  <p:txStyles>
    <p:titleStyle>
      <a:lvl1pPr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 lang="en-GB" sz="2400" b="1" kern="1200" noProof="0" dirty="0">
          <a:solidFill>
            <a:schemeClr val="bg1"/>
          </a:solidFill>
          <a:latin typeface="UniCredit (Body)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5pPr>
      <a:lvl6pPr marL="342875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685749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028624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371498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0" marR="0" indent="0" algn="l" defTabSz="342875" rtl="0" eaLnBrk="1" fontAlgn="auto" latinLnBrk="0" hangingPunct="1">
        <a:lnSpc>
          <a:spcPct val="90000"/>
        </a:lnSpc>
        <a:spcBef>
          <a:spcPts val="0"/>
        </a:spcBef>
        <a:spcAft>
          <a:spcPts val="0"/>
        </a:spcAft>
        <a:buClr>
          <a:srgbClr val="E1061C"/>
        </a:buClr>
        <a:buSzTx/>
        <a:buFont typeface="Arial"/>
        <a:buNone/>
        <a:tabLst/>
        <a:defRPr sz="1800" kern="1200" baseline="0">
          <a:solidFill>
            <a:schemeClr val="tx1"/>
          </a:solidFill>
          <a:latin typeface="UniCredit (Body)"/>
          <a:ea typeface="+mn-ea"/>
          <a:cs typeface="Arial" panose="020B0604020202020204" pitchFamily="34" charset="0"/>
        </a:defRPr>
      </a:lvl1pPr>
      <a:lvl2pPr marL="0" marR="0" indent="0" algn="l" defTabSz="34287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1061C"/>
        </a:buClr>
        <a:buSzTx/>
        <a:buFont typeface="Arial"/>
        <a:buNone/>
        <a:tabLst/>
        <a:defRPr sz="1400" b="1" kern="1200" baseline="0">
          <a:solidFill>
            <a:schemeClr val="tx1"/>
          </a:solidFill>
          <a:latin typeface="UniCredit (Body)"/>
          <a:ea typeface="+mn-ea"/>
          <a:cs typeface="Arial" panose="020B0604020202020204" pitchFamily="34" charset="0"/>
        </a:defRPr>
      </a:lvl2pPr>
      <a:lvl3pPr marL="0" marR="0" indent="0" algn="l" defTabSz="342875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>
          <a:srgbClr val="999999"/>
        </a:buClr>
        <a:buSzTx/>
        <a:buFont typeface="System Font Regular"/>
        <a:buNone/>
        <a:tabLst/>
        <a:defRPr sz="1400" kern="1200" baseline="0">
          <a:solidFill>
            <a:schemeClr val="tx1"/>
          </a:solidFill>
          <a:latin typeface="UniCredit (Body)"/>
          <a:ea typeface="+mn-ea"/>
          <a:cs typeface="Arial" panose="020B0604020202020204" pitchFamily="34" charset="0"/>
        </a:defRPr>
      </a:lvl3pPr>
      <a:lvl4pPr marL="180000" marR="0" indent="-180000" algn="l" defTabSz="342875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>
          <a:srgbClr val="CCCCCC"/>
        </a:buClr>
        <a:buSzTx/>
        <a:buFont typeface="Arial" panose="020B0604020202020204" pitchFamily="34" charset="0"/>
        <a:buChar char="●"/>
        <a:tabLst/>
        <a:defRPr sz="1400" kern="1200" baseline="0">
          <a:solidFill>
            <a:schemeClr val="tx1"/>
          </a:solidFill>
          <a:latin typeface="UniCredit (Body)"/>
          <a:ea typeface="+mn-ea"/>
          <a:cs typeface="Arial" panose="020B0604020202020204" pitchFamily="34" charset="0"/>
        </a:defRPr>
      </a:lvl4pPr>
      <a:lvl5pPr marL="360000" marR="0" indent="-180000" algn="l" defTabSz="342875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>
          <a:srgbClr val="CCCCCC"/>
        </a:buClr>
        <a:buSzTx/>
        <a:buFont typeface="Arial" panose="020B0604020202020204" pitchFamily="34" charset="0"/>
        <a:buChar char="●"/>
        <a:tabLst/>
        <a:defRPr sz="1400" kern="1200" baseline="0">
          <a:solidFill>
            <a:schemeClr val="tx1"/>
          </a:solidFill>
          <a:latin typeface="UniCredit (Body)"/>
          <a:ea typeface="+mn-ea"/>
          <a:cs typeface="Arial" panose="020B0604020202020204" pitchFamily="34" charset="0"/>
        </a:defRPr>
      </a:lvl5pPr>
      <a:lvl6pPr marL="540000" indent="-180000" algn="l" defTabSz="685749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>
          <a:srgbClr val="CCCCCC"/>
        </a:buClr>
        <a:buFont typeface="Arial" panose="020B0604020202020204" pitchFamily="34" charset="0"/>
        <a:buChar char="●"/>
        <a:tabLst/>
        <a:defRPr sz="1400" kern="1200">
          <a:solidFill>
            <a:schemeClr val="tx1"/>
          </a:solidFill>
          <a:latin typeface="UniCredit (Body)"/>
          <a:ea typeface="+mn-ea"/>
          <a:cs typeface="+mn-cs"/>
        </a:defRPr>
      </a:lvl6pPr>
      <a:lvl7pPr marL="1037" indent="0" algn="l" defTabSz="685749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80000"/>
        <a:buFont typeface="System Font Regular"/>
        <a:buNone/>
        <a:tabLst/>
        <a:defRPr sz="1100" kern="1200">
          <a:solidFill>
            <a:schemeClr val="tx1"/>
          </a:solidFill>
          <a:latin typeface="UniCredit (Body)"/>
          <a:ea typeface="+mn-ea"/>
          <a:cs typeface="+mn-cs"/>
        </a:defRPr>
      </a:lvl7pPr>
      <a:lvl8pPr marL="288000" indent="-288000" algn="l" defTabSz="685749" rtl="0" eaLnBrk="1" latinLnBrk="0" hangingPunct="1">
        <a:lnSpc>
          <a:spcPct val="90000"/>
        </a:lnSpc>
        <a:spcBef>
          <a:spcPts val="1200"/>
        </a:spcBef>
        <a:buClr>
          <a:srgbClr val="999999"/>
        </a:buClr>
        <a:buSzPct val="100000"/>
        <a:buFontTx/>
        <a:buBlip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</a:buBlip>
        <a:tabLst/>
        <a:defRPr sz="1400" kern="1200">
          <a:solidFill>
            <a:schemeClr val="tx1"/>
          </a:solidFill>
          <a:latin typeface="UniCredit (Body)"/>
          <a:ea typeface="+mn-ea"/>
          <a:cs typeface="+mn-cs"/>
        </a:defRPr>
      </a:lvl8pPr>
      <a:lvl9pPr marL="288000" indent="-288000" algn="l" defTabSz="685749" rtl="0" eaLnBrk="1" latinLnBrk="0" hangingPunct="1">
        <a:lnSpc>
          <a:spcPct val="90000"/>
        </a:lnSpc>
        <a:spcBef>
          <a:spcPts val="1200"/>
        </a:spcBef>
        <a:buFontTx/>
        <a:buBlip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</a:buBlip>
        <a:tabLst/>
        <a:defRPr sz="1400" kern="1200">
          <a:solidFill>
            <a:schemeClr val="tx1"/>
          </a:solidFill>
          <a:latin typeface="UniCredit (Body)"/>
          <a:ea typeface="+mn-ea"/>
          <a:cs typeface="+mn-cs"/>
        </a:defRPr>
      </a:lvl9pPr>
    </p:bodyStyle>
    <p:otherStyle>
      <a:defPPr>
        <a:defRPr lang="de-DE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7" userDrawn="1">
          <p15:clr>
            <a:srgbClr val="F26B43"/>
          </p15:clr>
        </p15:guide>
        <p15:guide id="2" orient="horz" pos="2731" userDrawn="1">
          <p15:clr>
            <a:srgbClr val="F26B43"/>
          </p15:clr>
        </p15:guide>
        <p15:guide id="3" orient="horz" pos="3117" userDrawn="1">
          <p15:clr>
            <a:srgbClr val="F26B43"/>
          </p15:clr>
        </p15:guide>
        <p15:guide id="4" orient="horz" pos="2890" userDrawn="1">
          <p15:clr>
            <a:srgbClr val="F26B43"/>
          </p15:clr>
        </p15:guide>
        <p15:guide id="5" pos="158" userDrawn="1">
          <p15:clr>
            <a:srgbClr val="F26B43"/>
          </p15:clr>
        </p15:guide>
        <p15:guide id="6" pos="5602" userDrawn="1">
          <p15:clr>
            <a:srgbClr val="F26B43"/>
          </p15:clr>
        </p15:guide>
        <p15:guide id="7" orient="horz" pos="441" userDrawn="1">
          <p15:clr>
            <a:srgbClr val="F26B43"/>
          </p15:clr>
        </p15:guide>
        <p15:guide id="8" userDrawn="1">
          <p15:clr>
            <a:srgbClr val="F26B43"/>
          </p15:clr>
        </p15:guide>
        <p15:guide id="9" pos="5375" userDrawn="1">
          <p15:clr>
            <a:srgbClr val="F26B43"/>
          </p15:clr>
        </p15:guide>
        <p15:guide id="10" pos="4853" userDrawn="1">
          <p15:clr>
            <a:srgbClr val="F26B43"/>
          </p15:clr>
        </p15:guide>
        <p15:guide id="11" pos="317" userDrawn="1">
          <p15:clr>
            <a:srgbClr val="F26B43"/>
          </p15:clr>
        </p15:guide>
        <p15:guide id="12" orient="horz" pos="3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unicaufficioreclami@unicredit.eu" TargetMode="External"/><Relationship Id="rId2" Type="http://schemas.openxmlformats.org/officeDocument/2006/relationships/hyperlink" Target="mailto:reclami.perunica@aon.it" TargetMode="Externa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olsanpen@unicredit.eu" TargetMode="External"/><Relationship Id="rId2" Type="http://schemas.openxmlformats.org/officeDocument/2006/relationships/hyperlink" Target="mailto:ucipolsan@unicredit.eu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unicaufficioreclami@unicredit.e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erali.it/ext/unica-health/faq-informazioni-sui-servizi?prv=search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://www.generali.it/Reclam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vass.it/consumatori/reclami/index.html" TargetMode="External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6B9DF9-E84D-5846-A8A4-28C3177B71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Uni.C.A. – Cassa di Assistenza Sanitaria del Gruppo UniCredit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1BE3BF1-AA24-394A-8D7E-2B634B788C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Aggiornamento 2026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317827F-1182-7345-968B-1FB13F0D3C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2001" y="2286000"/>
            <a:ext cx="4320000" cy="616500"/>
          </a:xfrm>
        </p:spPr>
        <p:txBody>
          <a:bodyPr>
            <a:noAutofit/>
          </a:bodyPr>
          <a:lstStyle/>
          <a:p>
            <a:r>
              <a:rPr lang="it-IT" sz="1800" dirty="0"/>
              <a:t>Guida alle segnalazioni/reclami	</a:t>
            </a:r>
          </a:p>
          <a:p>
            <a:endParaRPr lang="en-US" sz="1800" dirty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0734A0EB-2566-344D-AD43-6D8F262E0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1965139"/>
            <a:ext cx="5948957" cy="414739"/>
          </a:xfrm>
        </p:spPr>
        <p:txBody>
          <a:bodyPr/>
          <a:lstStyle/>
          <a:p>
            <a:r>
              <a:rPr lang="en-US" dirty="0"/>
              <a:t>Uni.C.A.</a:t>
            </a:r>
          </a:p>
        </p:txBody>
      </p:sp>
    </p:spTree>
    <p:extLst>
      <p:ext uri="{BB962C8B-B14F-4D97-AF65-F5344CB8AC3E}">
        <p14:creationId xmlns:p14="http://schemas.microsoft.com/office/powerpoint/2010/main" val="3736017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1CE626-6B95-B04E-86AA-CD92CB978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239" y="1213373"/>
            <a:ext cx="5961047" cy="77054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400" b="1" kern="0" dirty="0">
                <a:solidFill>
                  <a:srgbClr val="000000"/>
                </a:solidFill>
                <a:latin typeface="UniCredit (Body)"/>
              </a:rPr>
              <a:t>Reclamo per prestazioni odontoiatriche non assicurate, garantite da Uni.C.A. tramite AON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974A01B-EF3A-9F45-BD0D-87A6E185E8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9817" y="1302866"/>
            <a:ext cx="372215" cy="396000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04073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5FDFD-86D5-4B75-A385-5A891762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58189"/>
            <a:ext cx="8280813" cy="603005"/>
          </a:xfrm>
        </p:spPr>
        <p:txBody>
          <a:bodyPr/>
          <a:lstStyle/>
          <a:p>
            <a:r>
              <a:rPr lang="it-IT" dirty="0"/>
              <a:t>Reclamo per prestazioni odontoiatriche non assicurate, garantite da Uni.C.A. tramite AON</a:t>
            </a:r>
          </a:p>
        </p:txBody>
      </p:sp>
      <p:sp>
        <p:nvSpPr>
          <p:cNvPr id="12" name="Rettangolo con angoli arrotondati in diagonale 102">
            <a:extLst>
              <a:ext uri="{FF2B5EF4-FFF2-40B4-BE49-F238E27FC236}">
                <a16:creationId xmlns:a16="http://schemas.microsoft.com/office/drawing/2014/main" id="{952FA6F6-0EA2-4170-A7B0-64F2C100580D}"/>
              </a:ext>
            </a:extLst>
          </p:cNvPr>
          <p:cNvSpPr/>
          <p:nvPr/>
        </p:nvSpPr>
        <p:spPr>
          <a:xfrm>
            <a:off x="36417" y="846714"/>
            <a:ext cx="1439532" cy="4227467"/>
          </a:xfrm>
          <a:prstGeom prst="round2DiagRect">
            <a:avLst>
              <a:gd name="adj1" fmla="val 6594"/>
              <a:gd name="adj2" fmla="val 0"/>
            </a:avLst>
          </a:prstGeom>
          <a:gradFill>
            <a:gsLst>
              <a:gs pos="0">
                <a:srgbClr val="E8413E"/>
              </a:gs>
              <a:gs pos="60000">
                <a:schemeClr val="accent2">
                  <a:shade val="93000"/>
                  <a:satMod val="130000"/>
                </a:schemeClr>
              </a:gs>
              <a:gs pos="81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  <a:ln w="3175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endParaRPr lang="it-IT" sz="1200" b="1" dirty="0">
              <a:solidFill>
                <a:srgbClr val="FFFFFF"/>
              </a:solidFill>
              <a:latin typeface="UniCredit"/>
            </a:endParaRPr>
          </a:p>
          <a:p>
            <a:pPr algn="ctr">
              <a:lnSpc>
                <a:spcPct val="90000"/>
              </a:lnSpc>
            </a:pPr>
            <a:endParaRPr lang="it-IT" sz="1200" b="1" dirty="0">
              <a:solidFill>
                <a:srgbClr val="FFFFFF"/>
              </a:solidFill>
              <a:latin typeface="UniCredit"/>
            </a:endParaRPr>
          </a:p>
          <a:p>
            <a:pPr algn="ctr">
              <a:lnSpc>
                <a:spcPct val="90000"/>
              </a:lnSpc>
            </a:pPr>
            <a:endParaRPr lang="it-IT" sz="1200" b="1" dirty="0">
              <a:solidFill>
                <a:srgbClr val="FFFFFF"/>
              </a:solidFill>
              <a:latin typeface="UniCredit"/>
            </a:endParaRPr>
          </a:p>
        </p:txBody>
      </p:sp>
      <p:sp>
        <p:nvSpPr>
          <p:cNvPr id="13" name="Rettangolo con angoli arrotondati in diagonale 102">
            <a:extLst>
              <a:ext uri="{FF2B5EF4-FFF2-40B4-BE49-F238E27FC236}">
                <a16:creationId xmlns:a16="http://schemas.microsoft.com/office/drawing/2014/main" id="{31A0F32B-CCA9-40A9-931C-65C5E686DC23}"/>
              </a:ext>
            </a:extLst>
          </p:cNvPr>
          <p:cNvSpPr/>
          <p:nvPr/>
        </p:nvSpPr>
        <p:spPr>
          <a:xfrm>
            <a:off x="47669" y="768680"/>
            <a:ext cx="5590182" cy="287844"/>
          </a:xfrm>
          <a:prstGeom prst="round2DiagRect">
            <a:avLst/>
          </a:prstGeom>
          <a:gradFill>
            <a:gsLst>
              <a:gs pos="0">
                <a:srgbClr val="E8413E"/>
              </a:gs>
              <a:gs pos="44000">
                <a:srgbClr val="E8413E"/>
              </a:gs>
              <a:gs pos="81000">
                <a:srgbClr val="F7A712"/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5000" rtlCol="0" anchor="ctr">
            <a:noAutofit/>
          </a:bodyPr>
          <a:lstStyle/>
          <a:p>
            <a:pPr algn="ctr"/>
            <a:r>
              <a:rPr lang="it-IT" sz="1400" b="1" dirty="0">
                <a:solidFill>
                  <a:srgbClr val="FFFFFF"/>
                </a:solidFill>
              </a:rPr>
              <a:t>RECLAMO AD AON –  1° LIVELLO</a:t>
            </a:r>
          </a:p>
        </p:txBody>
      </p:sp>
      <p:sp>
        <p:nvSpPr>
          <p:cNvPr id="14" name="Rettangolo con angoli arrotondati in diagonale 102">
            <a:extLst>
              <a:ext uri="{FF2B5EF4-FFF2-40B4-BE49-F238E27FC236}">
                <a16:creationId xmlns:a16="http://schemas.microsoft.com/office/drawing/2014/main" id="{77EE9C17-A26E-4875-B22F-687E5FE07CDB}"/>
              </a:ext>
            </a:extLst>
          </p:cNvPr>
          <p:cNvSpPr/>
          <p:nvPr/>
        </p:nvSpPr>
        <p:spPr>
          <a:xfrm>
            <a:off x="6335145" y="779913"/>
            <a:ext cx="2448272" cy="286307"/>
          </a:xfrm>
          <a:prstGeom prst="round2DiagRect">
            <a:avLst/>
          </a:prstGeom>
          <a:gradFill>
            <a:gsLst>
              <a:gs pos="0">
                <a:srgbClr val="E8413E"/>
              </a:gs>
              <a:gs pos="44000">
                <a:srgbClr val="E8413E"/>
              </a:gs>
              <a:gs pos="81000">
                <a:srgbClr val="F7A712"/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5000" rtlCol="0" anchor="ctr">
            <a:noAutofit/>
          </a:bodyPr>
          <a:lstStyle/>
          <a:p>
            <a:pPr algn="ctr"/>
            <a:r>
              <a:rPr lang="it-IT" sz="1400" b="1" dirty="0">
                <a:solidFill>
                  <a:srgbClr val="FFFFFF"/>
                </a:solidFill>
              </a:rPr>
              <a:t>Tempi di risposta: 15 GIORNI</a:t>
            </a:r>
          </a:p>
        </p:txBody>
      </p:sp>
      <p:sp>
        <p:nvSpPr>
          <p:cNvPr id="15" name="Rettangolo con angoli arrotondati in diagonale 102">
            <a:extLst>
              <a:ext uri="{FF2B5EF4-FFF2-40B4-BE49-F238E27FC236}">
                <a16:creationId xmlns:a16="http://schemas.microsoft.com/office/drawing/2014/main" id="{242852B7-D10E-44AE-8BC4-78BD41CFBDD1}"/>
              </a:ext>
            </a:extLst>
          </p:cNvPr>
          <p:cNvSpPr/>
          <p:nvPr/>
        </p:nvSpPr>
        <p:spPr>
          <a:xfrm>
            <a:off x="6335145" y="2809791"/>
            <a:ext cx="2448272" cy="300082"/>
          </a:xfrm>
          <a:prstGeom prst="round2DiagRect">
            <a:avLst/>
          </a:prstGeom>
          <a:gradFill>
            <a:gsLst>
              <a:gs pos="0">
                <a:srgbClr val="E8413E"/>
              </a:gs>
              <a:gs pos="44000">
                <a:srgbClr val="E8413E"/>
              </a:gs>
              <a:gs pos="81000">
                <a:srgbClr val="F7A712"/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5000" rtlCol="0" anchor="ctr">
            <a:noAutofit/>
          </a:bodyPr>
          <a:lstStyle/>
          <a:p>
            <a:pPr algn="ctr"/>
            <a:r>
              <a:rPr lang="it-IT" sz="1400" b="1" dirty="0">
                <a:solidFill>
                  <a:srgbClr val="FFFFFF"/>
                </a:solidFill>
              </a:rPr>
              <a:t>Tempi di risposta: 30 GIORNI</a:t>
            </a:r>
          </a:p>
        </p:txBody>
      </p:sp>
      <p:sp>
        <p:nvSpPr>
          <p:cNvPr id="16" name="Rettangolo con angoli arrotondati in diagonale 102">
            <a:extLst>
              <a:ext uri="{FF2B5EF4-FFF2-40B4-BE49-F238E27FC236}">
                <a16:creationId xmlns:a16="http://schemas.microsoft.com/office/drawing/2014/main" id="{EA955D2F-8126-44CB-8154-3231692FD424}"/>
              </a:ext>
            </a:extLst>
          </p:cNvPr>
          <p:cNvSpPr/>
          <p:nvPr/>
        </p:nvSpPr>
        <p:spPr>
          <a:xfrm>
            <a:off x="1489561" y="2827482"/>
            <a:ext cx="4191509" cy="300082"/>
          </a:xfrm>
          <a:prstGeom prst="round2DiagRect">
            <a:avLst/>
          </a:prstGeom>
          <a:gradFill>
            <a:gsLst>
              <a:gs pos="0">
                <a:srgbClr val="E8413E"/>
              </a:gs>
              <a:gs pos="44000">
                <a:srgbClr val="E8413E"/>
              </a:gs>
              <a:gs pos="81000">
                <a:srgbClr val="F7A712"/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5000" rtlCol="0" anchor="ctr">
            <a:noAutofit/>
          </a:bodyPr>
          <a:lstStyle/>
          <a:p>
            <a:pPr algn="ctr"/>
            <a:r>
              <a:rPr lang="it-IT" sz="1400" b="1" dirty="0">
                <a:solidFill>
                  <a:srgbClr val="FFFFFF"/>
                </a:solidFill>
              </a:rPr>
              <a:t>RECLAMO A Uni.C.A. –  2° LIVELLO</a:t>
            </a:r>
          </a:p>
        </p:txBody>
      </p:sp>
      <p:sp>
        <p:nvSpPr>
          <p:cNvPr id="17" name="Rettangolo 9">
            <a:extLst>
              <a:ext uri="{FF2B5EF4-FFF2-40B4-BE49-F238E27FC236}">
                <a16:creationId xmlns:a16="http://schemas.microsoft.com/office/drawing/2014/main" id="{BF6A082E-C37D-45D7-B0E6-1BB72C56C416}"/>
              </a:ext>
            </a:extLst>
          </p:cNvPr>
          <p:cNvSpPr/>
          <p:nvPr/>
        </p:nvSpPr>
        <p:spPr>
          <a:xfrm>
            <a:off x="-28070" y="1269760"/>
            <a:ext cx="15108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400" b="1" u="none" dirty="0">
                <a:solidFill>
                  <a:schemeClr val="bg1"/>
                </a:solidFill>
                <a:latin typeface="UniCredit" panose="02000506040000020004" pitchFamily="2" charset="0"/>
              </a:rPr>
              <a:t>PRESTAZIONI ODONTOIATRICHE GARANTITE DA Uni.C.A. </a:t>
            </a:r>
          </a:p>
          <a:p>
            <a:pPr algn="ctr"/>
            <a:r>
              <a:rPr lang="en-US" altLang="en-US" sz="1400" b="1" u="none" dirty="0">
                <a:solidFill>
                  <a:schemeClr val="bg1"/>
                </a:solidFill>
                <a:latin typeface="UniCredit" panose="02000506040000020004" pitchFamily="2" charset="0"/>
              </a:rPr>
              <a:t>TRAMITE PROVIDER</a:t>
            </a:r>
          </a:p>
          <a:p>
            <a:pPr algn="ctr"/>
            <a:r>
              <a:rPr lang="en-US" altLang="en-US" sz="1400" b="1" u="none" dirty="0">
                <a:solidFill>
                  <a:schemeClr val="bg1"/>
                </a:solidFill>
                <a:latin typeface="UniCredit" panose="02000506040000020004" pitchFamily="2" charset="0"/>
              </a:rPr>
              <a:t>AON</a:t>
            </a:r>
          </a:p>
          <a:p>
            <a:pPr algn="ctr"/>
            <a:endParaRPr lang="en-US" altLang="en-US" sz="1400" b="1" u="none" dirty="0">
              <a:solidFill>
                <a:schemeClr val="bg1"/>
              </a:solidFill>
              <a:latin typeface="UniCredit" panose="02000506040000020004" pitchFamily="2" charset="0"/>
            </a:endParaRPr>
          </a:p>
        </p:txBody>
      </p:sp>
      <p:sp>
        <p:nvSpPr>
          <p:cNvPr id="18" name="Rettangolo 10">
            <a:extLst>
              <a:ext uri="{FF2B5EF4-FFF2-40B4-BE49-F238E27FC236}">
                <a16:creationId xmlns:a16="http://schemas.microsoft.com/office/drawing/2014/main" id="{8CD12F58-92A9-4142-B9E1-E10C8F5A96A0}"/>
              </a:ext>
            </a:extLst>
          </p:cNvPr>
          <p:cNvSpPr/>
          <p:nvPr/>
        </p:nvSpPr>
        <p:spPr>
          <a:xfrm>
            <a:off x="1508046" y="1017786"/>
            <a:ext cx="7361634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u="none" kern="0" dirty="0">
                <a:solidFill>
                  <a:srgbClr val="000000"/>
                </a:solidFill>
                <a:latin typeface="UniCredit" pitchFamily="50" charset="0"/>
              </a:rPr>
              <a:t>Per reclami in merito alle prestazioni odontoiatriche garantite tramite AON occorre inviare una mail a</a:t>
            </a:r>
            <a:r>
              <a:rPr lang="it-IT" kern="0" dirty="0">
                <a:solidFill>
                  <a:srgbClr val="000000"/>
                </a:solidFill>
                <a:latin typeface="UniCredit" pitchFamily="50" charset="0"/>
              </a:rPr>
              <a:t> </a:t>
            </a:r>
            <a:r>
              <a:rPr lang="it-IT" u="sng" dirty="0">
                <a:hlinkClick r:id="rId2"/>
              </a:rPr>
              <a:t>reclami.perunica@aon.it</a:t>
            </a:r>
            <a:r>
              <a:rPr lang="it-IT" u="sng" dirty="0"/>
              <a:t> </a:t>
            </a:r>
            <a:r>
              <a:rPr lang="it-IT" u="none" kern="0" dirty="0">
                <a:solidFill>
                  <a:srgbClr val="000000"/>
                </a:solidFill>
                <a:latin typeface="UniCredit" pitchFamily="50" charset="0"/>
              </a:rPr>
              <a:t>indicando:</a:t>
            </a:r>
          </a:p>
          <a:p>
            <a:pPr algn="just"/>
            <a:endParaRPr lang="it-IT" u="none" kern="0" dirty="0">
              <a:solidFill>
                <a:srgbClr val="000000"/>
              </a:solidFill>
              <a:latin typeface="UniCredit" pitchFamily="50" charset="0"/>
            </a:endParaRPr>
          </a:p>
          <a:p>
            <a:pPr marL="171450" indent="-171450">
              <a:lnSpc>
                <a:spcPts val="1100"/>
              </a:lnSpc>
              <a:buFont typeface="Arial" panose="020B0604020202020204" pitchFamily="34" charset="0"/>
              <a:buChar char="•"/>
            </a:pPr>
            <a:r>
              <a:rPr lang="it-IT" u="none" kern="0" dirty="0">
                <a:solidFill>
                  <a:srgbClr val="000000"/>
                </a:solidFill>
                <a:latin typeface="UniCredit" pitchFamily="50" charset="0"/>
              </a:rPr>
              <a:t>nome, cognome e data di nascita dell’Assicurato;</a:t>
            </a:r>
          </a:p>
          <a:p>
            <a:pPr marL="171450" indent="-171450">
              <a:lnSpc>
                <a:spcPts val="1100"/>
              </a:lnSpc>
              <a:buFont typeface="Arial" panose="020B0604020202020204" pitchFamily="34" charset="0"/>
              <a:buChar char="•"/>
            </a:pPr>
            <a:r>
              <a:rPr lang="it-IT" u="none" kern="0" dirty="0">
                <a:solidFill>
                  <a:srgbClr val="000000"/>
                </a:solidFill>
                <a:latin typeface="UniCredit" pitchFamily="50" charset="0"/>
              </a:rPr>
              <a:t>numero di pratica;</a:t>
            </a:r>
          </a:p>
          <a:p>
            <a:pPr marL="171450" indent="-171450">
              <a:lnSpc>
                <a:spcPts val="1100"/>
              </a:lnSpc>
              <a:buFont typeface="Arial" panose="020B0604020202020204" pitchFamily="34" charset="0"/>
              <a:buChar char="•"/>
            </a:pPr>
            <a:r>
              <a:rPr lang="it-IT" u="none" kern="0" dirty="0">
                <a:solidFill>
                  <a:srgbClr val="000000"/>
                </a:solidFill>
                <a:latin typeface="UniCredit" pitchFamily="50" charset="0"/>
              </a:rPr>
              <a:t>sintetica ed esaustiva esposizione dei fatti e delle ragioni della lamentela</a:t>
            </a:r>
            <a:endParaRPr lang="it-IT" u="none" dirty="0"/>
          </a:p>
          <a:p>
            <a:pPr algn="just"/>
            <a:endParaRPr lang="it-IT" u="none" kern="0" dirty="0">
              <a:solidFill>
                <a:srgbClr val="000000"/>
              </a:solidFill>
              <a:latin typeface="UniCredit" pitchFamily="50" charset="0"/>
            </a:endParaRPr>
          </a:p>
          <a:p>
            <a:pPr algn="just"/>
            <a:endParaRPr lang="it-IT" i="1" u="none" kern="0" dirty="0">
              <a:solidFill>
                <a:srgbClr val="000000"/>
              </a:solidFill>
              <a:latin typeface="UniCredit" pitchFamily="50" charset="0"/>
            </a:endParaRPr>
          </a:p>
        </p:txBody>
      </p:sp>
      <p:sp>
        <p:nvSpPr>
          <p:cNvPr id="19" name="Rettangolo 14">
            <a:extLst>
              <a:ext uri="{FF2B5EF4-FFF2-40B4-BE49-F238E27FC236}">
                <a16:creationId xmlns:a16="http://schemas.microsoft.com/office/drawing/2014/main" id="{968C5C69-6985-41FC-BEDA-1A3FCE7EFF0D}"/>
              </a:ext>
            </a:extLst>
          </p:cNvPr>
          <p:cNvSpPr/>
          <p:nvPr/>
        </p:nvSpPr>
        <p:spPr>
          <a:xfrm>
            <a:off x="6329779" y="3151485"/>
            <a:ext cx="24482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u="none" kern="0" dirty="0">
                <a:solidFill>
                  <a:srgbClr val="000000"/>
                </a:solidFill>
                <a:latin typeface="UniCredit" pitchFamily="50" charset="0"/>
              </a:rPr>
              <a:t>salvo che la complessità degli approfondimenti non imponga tempi superiori (ad esempio, per aspetti medico-scientifici).</a:t>
            </a:r>
          </a:p>
          <a:p>
            <a:pPr algn="just"/>
            <a:r>
              <a:rPr lang="it-IT" u="none" kern="0" dirty="0">
                <a:solidFill>
                  <a:srgbClr val="000000"/>
                </a:solidFill>
                <a:latin typeface="UniCredit" pitchFamily="50" charset="0"/>
              </a:rPr>
              <a:t> </a:t>
            </a:r>
            <a:endParaRPr lang="it-IT" dirty="0"/>
          </a:p>
        </p:txBody>
      </p:sp>
      <p:sp>
        <p:nvSpPr>
          <p:cNvPr id="20" name="Rettangolo 16">
            <a:extLst>
              <a:ext uri="{FF2B5EF4-FFF2-40B4-BE49-F238E27FC236}">
                <a16:creationId xmlns:a16="http://schemas.microsoft.com/office/drawing/2014/main" id="{0B04848D-67FF-466B-845A-24E94384303A}"/>
              </a:ext>
            </a:extLst>
          </p:cNvPr>
          <p:cNvSpPr/>
          <p:nvPr/>
        </p:nvSpPr>
        <p:spPr>
          <a:xfrm>
            <a:off x="1508046" y="3144676"/>
            <a:ext cx="4129805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u="none" kern="0" dirty="0">
                <a:solidFill>
                  <a:srgbClr val="000000"/>
                </a:solidFill>
                <a:latin typeface="UniCredit" pitchFamily="50" charset="0"/>
              </a:rPr>
              <a:t>In caso di esito insoddisfacente o risposta tardiva da parte di AON Pronto Care è possibile scrivere a:</a:t>
            </a:r>
          </a:p>
          <a:p>
            <a:r>
              <a:rPr lang="it-IT" dirty="0">
                <a:latin typeface="UniCredit" panose="02000506040000020004" pitchFamily="2" charset="0"/>
                <a:hlinkClick r:id="rId3"/>
              </a:rPr>
              <a:t>unicaufficioreclami@unicredit.eu</a:t>
            </a:r>
            <a:endParaRPr lang="it-IT" dirty="0">
              <a:latin typeface="UniCredit" panose="02000506040000020004" pitchFamily="2" charset="0"/>
            </a:endParaRPr>
          </a:p>
          <a:p>
            <a:r>
              <a:rPr lang="it-IT" u="none" dirty="0">
                <a:latin typeface="UniCredit" panose="02000506040000020004" pitchFamily="2" charset="0"/>
              </a:rPr>
              <a:t>allegando la documentazione relativa, ivi compresa la risposta ottenuta in 1°livello.</a:t>
            </a:r>
            <a:endParaRPr lang="it-IT" dirty="0"/>
          </a:p>
        </p:txBody>
      </p:sp>
      <p:sp>
        <p:nvSpPr>
          <p:cNvPr id="21" name="Rettangolo 19">
            <a:extLst>
              <a:ext uri="{FF2B5EF4-FFF2-40B4-BE49-F238E27FC236}">
                <a16:creationId xmlns:a16="http://schemas.microsoft.com/office/drawing/2014/main" id="{048AB255-961C-49E2-9DD0-3A24724D19DD}"/>
              </a:ext>
            </a:extLst>
          </p:cNvPr>
          <p:cNvSpPr/>
          <p:nvPr/>
        </p:nvSpPr>
        <p:spPr>
          <a:xfrm>
            <a:off x="1887833" y="2466643"/>
            <a:ext cx="6550051" cy="300082"/>
          </a:xfrm>
          <a:prstGeom prst="rect">
            <a:avLst/>
          </a:prstGeom>
          <a:ln w="34925" cap="rnd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pPr algn="ctr"/>
            <a:r>
              <a:rPr lang="it-IT" u="none" dirty="0">
                <a:latin typeface="UniCredit" panose="02000506040000020004" pitchFamily="2" charset="0"/>
              </a:rPr>
              <a:t>N.B.: Reclamo </a:t>
            </a:r>
            <a:r>
              <a:rPr lang="it-IT" b="1" u="none" dirty="0">
                <a:latin typeface="UniCredit" panose="02000506040000020004" pitchFamily="2" charset="0"/>
              </a:rPr>
              <a:t>assicurativo non previsto </a:t>
            </a:r>
            <a:r>
              <a:rPr lang="it-IT" u="none" dirty="0">
                <a:latin typeface="UniCredit" panose="02000506040000020004" pitchFamily="2" charset="0"/>
              </a:rPr>
              <a:t>perché le prestazioni non sono garantite da polizza</a:t>
            </a:r>
          </a:p>
        </p:txBody>
      </p:sp>
      <p:sp>
        <p:nvSpPr>
          <p:cNvPr id="22" name="Rettangolo 20">
            <a:extLst>
              <a:ext uri="{FF2B5EF4-FFF2-40B4-BE49-F238E27FC236}">
                <a16:creationId xmlns:a16="http://schemas.microsoft.com/office/drawing/2014/main" id="{A3B8FCEB-3BAF-46AC-98E8-BBC033669C87}"/>
              </a:ext>
            </a:extLst>
          </p:cNvPr>
          <p:cNvSpPr/>
          <p:nvPr/>
        </p:nvSpPr>
        <p:spPr>
          <a:xfrm>
            <a:off x="1770610" y="4374820"/>
            <a:ext cx="7099069" cy="646331"/>
          </a:xfrm>
          <a:prstGeom prst="rect">
            <a:avLst/>
          </a:prstGeom>
          <a:solidFill>
            <a:schemeClr val="bg1"/>
          </a:solidFill>
          <a:ln w="34925" cap="rnd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r>
              <a:rPr lang="it-IT" sz="1200" u="none" dirty="0">
                <a:latin typeface="UniCredit" panose="02000506040000020004" pitchFamily="2" charset="0"/>
              </a:rPr>
              <a:t>Il “reclamo di secondo livello” è attivabile solo per </a:t>
            </a:r>
            <a:r>
              <a:rPr lang="it-IT" sz="1200" b="1" u="none" dirty="0">
                <a:latin typeface="UniCredit" panose="02000506040000020004" pitchFamily="2" charset="0"/>
              </a:rPr>
              <a:t>importi pari o superiori a 100,00 €</a:t>
            </a:r>
            <a:r>
              <a:rPr lang="it-IT" sz="1200" u="none" dirty="0">
                <a:latin typeface="UniCredit" panose="02000506040000020004" pitchFamily="2" charset="0"/>
              </a:rPr>
              <a:t>; per i reclami di valore inferiore a 100,00 euro, la risposta fornita in primo livello da AON costituirà la chiusura formale del reclamo da parte dell’Associazione</a:t>
            </a:r>
          </a:p>
        </p:txBody>
      </p:sp>
    </p:spTree>
    <p:extLst>
      <p:ext uri="{BB962C8B-B14F-4D97-AF65-F5344CB8AC3E}">
        <p14:creationId xmlns:p14="http://schemas.microsoft.com/office/powerpoint/2010/main" val="4148264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1CE626-6B95-B04E-86AA-CD92CB978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239" y="1213373"/>
            <a:ext cx="5961047" cy="70977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400" b="1" kern="0" dirty="0">
                <a:solidFill>
                  <a:srgbClr val="000000"/>
                </a:solidFill>
                <a:latin typeface="UniCredit (Body)"/>
              </a:rPr>
              <a:t>Reclamo inerente il rapporto associativo con UNI.C.A.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974A01B-EF3A-9F45-BD0D-87A6E185E8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9817" y="1302866"/>
            <a:ext cx="372215" cy="396000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9941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5FDFD-86D5-4B75-A385-5A891762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299258"/>
            <a:ext cx="8280813" cy="361936"/>
          </a:xfrm>
        </p:spPr>
        <p:txBody>
          <a:bodyPr/>
          <a:lstStyle/>
          <a:p>
            <a:r>
              <a:rPr lang="it-IT" dirty="0"/>
              <a:t>Reclamo inerente il rapporto associativo con UNI.C.A. </a:t>
            </a:r>
          </a:p>
        </p:txBody>
      </p:sp>
      <p:sp>
        <p:nvSpPr>
          <p:cNvPr id="12" name="Rettangolo con angoli arrotondati in diagonale 102">
            <a:extLst>
              <a:ext uri="{FF2B5EF4-FFF2-40B4-BE49-F238E27FC236}">
                <a16:creationId xmlns:a16="http://schemas.microsoft.com/office/drawing/2014/main" id="{952FA6F6-0EA2-4170-A7B0-64F2C100580D}"/>
              </a:ext>
            </a:extLst>
          </p:cNvPr>
          <p:cNvSpPr/>
          <p:nvPr/>
        </p:nvSpPr>
        <p:spPr>
          <a:xfrm>
            <a:off x="36417" y="846714"/>
            <a:ext cx="1439532" cy="4227467"/>
          </a:xfrm>
          <a:prstGeom prst="round2DiagRect">
            <a:avLst>
              <a:gd name="adj1" fmla="val 6594"/>
              <a:gd name="adj2" fmla="val 0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175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endParaRPr lang="it-IT" sz="1200" b="1" dirty="0">
              <a:solidFill>
                <a:srgbClr val="FFFFFF"/>
              </a:solidFill>
              <a:latin typeface="UniCredit"/>
            </a:endParaRPr>
          </a:p>
          <a:p>
            <a:pPr algn="ctr">
              <a:lnSpc>
                <a:spcPct val="90000"/>
              </a:lnSpc>
            </a:pPr>
            <a:endParaRPr lang="it-IT" sz="1200" b="1" dirty="0">
              <a:solidFill>
                <a:srgbClr val="FFFFFF"/>
              </a:solidFill>
              <a:latin typeface="UniCredit"/>
            </a:endParaRPr>
          </a:p>
          <a:p>
            <a:pPr algn="ctr">
              <a:lnSpc>
                <a:spcPct val="90000"/>
              </a:lnSpc>
            </a:pPr>
            <a:endParaRPr lang="it-IT" sz="1200" b="1" dirty="0">
              <a:solidFill>
                <a:srgbClr val="FFFFFF"/>
              </a:solidFill>
              <a:latin typeface="UniCredit"/>
            </a:endParaRPr>
          </a:p>
        </p:txBody>
      </p:sp>
      <p:sp>
        <p:nvSpPr>
          <p:cNvPr id="13" name="Rettangolo con angoli arrotondati in diagonale 102">
            <a:extLst>
              <a:ext uri="{FF2B5EF4-FFF2-40B4-BE49-F238E27FC236}">
                <a16:creationId xmlns:a16="http://schemas.microsoft.com/office/drawing/2014/main" id="{31A0F32B-CCA9-40A9-931C-65C5E686DC23}"/>
              </a:ext>
            </a:extLst>
          </p:cNvPr>
          <p:cNvSpPr/>
          <p:nvPr/>
        </p:nvSpPr>
        <p:spPr>
          <a:xfrm>
            <a:off x="47669" y="768680"/>
            <a:ext cx="5590182" cy="287844"/>
          </a:xfrm>
          <a:prstGeom prst="round2DiagRect">
            <a:avLst/>
          </a:prstGeom>
          <a:gradFill>
            <a:gsLst>
              <a:gs pos="0">
                <a:srgbClr val="E8413E"/>
              </a:gs>
              <a:gs pos="44000">
                <a:srgbClr val="E8413E"/>
              </a:gs>
              <a:gs pos="81000">
                <a:srgbClr val="F7A712"/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5000" rtlCol="0" anchor="ctr">
            <a:noAutofit/>
          </a:bodyPr>
          <a:lstStyle/>
          <a:p>
            <a:pPr algn="ctr"/>
            <a:r>
              <a:rPr lang="it-IT" sz="1400" b="1" dirty="0">
                <a:solidFill>
                  <a:srgbClr val="FFFFFF"/>
                </a:solidFill>
              </a:rPr>
              <a:t>RECLAMO A PEOPLE SERVICES PER UNI.C.A.–  1° LIVELLO</a:t>
            </a:r>
          </a:p>
        </p:txBody>
      </p:sp>
      <p:sp>
        <p:nvSpPr>
          <p:cNvPr id="14" name="Rettangolo con angoli arrotondati in diagonale 102">
            <a:extLst>
              <a:ext uri="{FF2B5EF4-FFF2-40B4-BE49-F238E27FC236}">
                <a16:creationId xmlns:a16="http://schemas.microsoft.com/office/drawing/2014/main" id="{77EE9C17-A26E-4875-B22F-687E5FE07CDB}"/>
              </a:ext>
            </a:extLst>
          </p:cNvPr>
          <p:cNvSpPr/>
          <p:nvPr/>
        </p:nvSpPr>
        <p:spPr>
          <a:xfrm>
            <a:off x="6335145" y="779913"/>
            <a:ext cx="2448272" cy="286307"/>
          </a:xfrm>
          <a:prstGeom prst="round2DiagRect">
            <a:avLst/>
          </a:prstGeom>
          <a:gradFill>
            <a:gsLst>
              <a:gs pos="0">
                <a:srgbClr val="E8413E"/>
              </a:gs>
              <a:gs pos="44000">
                <a:srgbClr val="E8413E"/>
              </a:gs>
              <a:gs pos="81000">
                <a:srgbClr val="F7A712"/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5000" rtlCol="0" anchor="ctr">
            <a:noAutofit/>
          </a:bodyPr>
          <a:lstStyle/>
          <a:p>
            <a:pPr algn="ctr"/>
            <a:r>
              <a:rPr lang="it-IT" sz="1400" b="1" dirty="0">
                <a:solidFill>
                  <a:srgbClr val="FFFFFF"/>
                </a:solidFill>
              </a:rPr>
              <a:t>Tempi di risposta: 15 GIORNI</a:t>
            </a:r>
          </a:p>
        </p:txBody>
      </p:sp>
      <p:sp>
        <p:nvSpPr>
          <p:cNvPr id="15" name="Rettangolo con angoli arrotondati in diagonale 102">
            <a:extLst>
              <a:ext uri="{FF2B5EF4-FFF2-40B4-BE49-F238E27FC236}">
                <a16:creationId xmlns:a16="http://schemas.microsoft.com/office/drawing/2014/main" id="{242852B7-D10E-44AE-8BC4-78BD41CFBDD1}"/>
              </a:ext>
            </a:extLst>
          </p:cNvPr>
          <p:cNvSpPr/>
          <p:nvPr/>
        </p:nvSpPr>
        <p:spPr>
          <a:xfrm>
            <a:off x="6335145" y="2809791"/>
            <a:ext cx="2448272" cy="300082"/>
          </a:xfrm>
          <a:prstGeom prst="round2DiagRect">
            <a:avLst/>
          </a:prstGeom>
          <a:gradFill>
            <a:gsLst>
              <a:gs pos="0">
                <a:srgbClr val="E8413E"/>
              </a:gs>
              <a:gs pos="44000">
                <a:srgbClr val="E8413E"/>
              </a:gs>
              <a:gs pos="81000">
                <a:srgbClr val="F7A712"/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5000" rtlCol="0" anchor="ctr">
            <a:noAutofit/>
          </a:bodyPr>
          <a:lstStyle/>
          <a:p>
            <a:pPr algn="ctr"/>
            <a:r>
              <a:rPr lang="it-IT" sz="1400" b="1" dirty="0">
                <a:solidFill>
                  <a:srgbClr val="FFFFFF"/>
                </a:solidFill>
              </a:rPr>
              <a:t>Tempi di risposta: 30 GIORNI</a:t>
            </a:r>
          </a:p>
        </p:txBody>
      </p:sp>
      <p:sp>
        <p:nvSpPr>
          <p:cNvPr id="16" name="Rettangolo con angoli arrotondati in diagonale 102">
            <a:extLst>
              <a:ext uri="{FF2B5EF4-FFF2-40B4-BE49-F238E27FC236}">
                <a16:creationId xmlns:a16="http://schemas.microsoft.com/office/drawing/2014/main" id="{EA955D2F-8126-44CB-8154-3231692FD424}"/>
              </a:ext>
            </a:extLst>
          </p:cNvPr>
          <p:cNvSpPr/>
          <p:nvPr/>
        </p:nvSpPr>
        <p:spPr>
          <a:xfrm>
            <a:off x="1489561" y="2827482"/>
            <a:ext cx="4191509" cy="300082"/>
          </a:xfrm>
          <a:prstGeom prst="round2DiagRect">
            <a:avLst/>
          </a:prstGeom>
          <a:gradFill>
            <a:gsLst>
              <a:gs pos="0">
                <a:srgbClr val="E8413E"/>
              </a:gs>
              <a:gs pos="44000">
                <a:srgbClr val="E8413E"/>
              </a:gs>
              <a:gs pos="81000">
                <a:srgbClr val="F7A712"/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5000" rtlCol="0" anchor="ctr">
            <a:noAutofit/>
          </a:bodyPr>
          <a:lstStyle/>
          <a:p>
            <a:pPr algn="ctr"/>
            <a:r>
              <a:rPr lang="it-IT" sz="1400" b="1" dirty="0">
                <a:solidFill>
                  <a:srgbClr val="FFFFFF"/>
                </a:solidFill>
              </a:rPr>
              <a:t>RECLAMO A Uni.C.A. –  2° LIVELLO</a:t>
            </a:r>
          </a:p>
        </p:txBody>
      </p:sp>
      <p:sp>
        <p:nvSpPr>
          <p:cNvPr id="23" name="Rettangolo 8">
            <a:extLst>
              <a:ext uri="{FF2B5EF4-FFF2-40B4-BE49-F238E27FC236}">
                <a16:creationId xmlns:a16="http://schemas.microsoft.com/office/drawing/2014/main" id="{BB490D9C-8525-4F14-AEEC-B0FBCE4F3D0E}"/>
              </a:ext>
            </a:extLst>
          </p:cNvPr>
          <p:cNvSpPr/>
          <p:nvPr/>
        </p:nvSpPr>
        <p:spPr>
          <a:xfrm>
            <a:off x="36417" y="1464949"/>
            <a:ext cx="15108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400" b="1" u="none" dirty="0">
                <a:solidFill>
                  <a:schemeClr val="bg1"/>
                </a:solidFill>
                <a:latin typeface="UniCredit" panose="02000506040000020004" pitchFamily="2" charset="0"/>
              </a:rPr>
              <a:t>RAPPORTO ASSOCIATIVO CON Uni.C.A.</a:t>
            </a:r>
          </a:p>
          <a:p>
            <a:pPr algn="ctr"/>
            <a:endParaRPr lang="en-US" altLang="en-US" sz="1400" b="1" u="none" dirty="0">
              <a:latin typeface="UniCredit" panose="02000506040000020004" pitchFamily="2" charset="0"/>
            </a:endParaRPr>
          </a:p>
        </p:txBody>
      </p:sp>
      <p:sp>
        <p:nvSpPr>
          <p:cNvPr id="24" name="Rettangolo 9">
            <a:extLst>
              <a:ext uri="{FF2B5EF4-FFF2-40B4-BE49-F238E27FC236}">
                <a16:creationId xmlns:a16="http://schemas.microsoft.com/office/drawing/2014/main" id="{1A5B53CC-1E9B-4664-B2F4-659B38430412}"/>
              </a:ext>
            </a:extLst>
          </p:cNvPr>
          <p:cNvSpPr/>
          <p:nvPr/>
        </p:nvSpPr>
        <p:spPr>
          <a:xfrm>
            <a:off x="1547242" y="1144173"/>
            <a:ext cx="6500468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u="none" kern="0" dirty="0">
                <a:solidFill>
                  <a:srgbClr val="000000"/>
                </a:solidFill>
                <a:latin typeface="UniCredit" pitchFamily="50" charset="0"/>
              </a:rPr>
              <a:t>Per reclami relativi ad aspetti che riguardano il rapporto associativo con Uni.C.A. </a:t>
            </a:r>
            <a:r>
              <a:rPr lang="it-IT" u="none" dirty="0">
                <a:latin typeface="UniCredit" panose="02000506040000020004" pitchFamily="2" charset="0"/>
              </a:rPr>
              <a:t>(es. inserimento/revoca familiari, variazione carico fiscale familiari, pagamento contributi) occorre utilizzare i seguenti canali:</a:t>
            </a:r>
          </a:p>
          <a:p>
            <a:pPr algn="just"/>
            <a:endParaRPr lang="it-IT" u="none" dirty="0">
              <a:latin typeface="UniCredit" panose="02000506040000020004" pitchFamily="2" charset="0"/>
            </a:endParaRPr>
          </a:p>
          <a:p>
            <a:pPr algn="just"/>
            <a:r>
              <a:rPr lang="it-IT" u="none" kern="0" dirty="0">
                <a:solidFill>
                  <a:srgbClr val="000000"/>
                </a:solidFill>
                <a:latin typeface="UniCredit" pitchFamily="50" charset="0"/>
              </a:rPr>
              <a:t>- People Focus &gt; HR Ticket &gt; Polizza Sanitaria &gt; POL - Polizza Sanitaria -&gt; per i </a:t>
            </a:r>
            <a:r>
              <a:rPr lang="it-IT" b="1" u="none" kern="0" dirty="0">
                <a:solidFill>
                  <a:srgbClr val="000000"/>
                </a:solidFill>
                <a:latin typeface="UniCredit" pitchFamily="50" charset="0"/>
              </a:rPr>
              <a:t>dipendenti </a:t>
            </a:r>
          </a:p>
          <a:p>
            <a:pPr algn="just"/>
            <a:r>
              <a:rPr lang="it-IT" u="none" kern="0" dirty="0">
                <a:solidFill>
                  <a:srgbClr val="000000"/>
                </a:solidFill>
                <a:latin typeface="UniCredit" pitchFamily="50" charset="0"/>
              </a:rPr>
              <a:t>- </a:t>
            </a:r>
            <a:r>
              <a:rPr lang="it-IT" u="none" dirty="0">
                <a:latin typeface="UniCredit" panose="02000506040000020004" pitchFamily="2" charset="0"/>
              </a:rPr>
              <a:t>mail</a:t>
            </a:r>
            <a:r>
              <a:rPr lang="it-IT" u="none" kern="0" dirty="0">
                <a:solidFill>
                  <a:srgbClr val="000000"/>
                </a:solidFill>
                <a:latin typeface="UniCredit" pitchFamily="50" charset="0"/>
              </a:rPr>
              <a:t> a </a:t>
            </a:r>
            <a:r>
              <a:rPr lang="it-IT" u="none" kern="0" dirty="0">
                <a:solidFill>
                  <a:srgbClr val="000000"/>
                </a:solidFill>
                <a:latin typeface="UniCredit" pitchFamily="50" charset="0"/>
                <a:hlinkClick r:id="rId2"/>
              </a:rPr>
              <a:t>ucipolsan@unicredit.eu</a:t>
            </a:r>
            <a:r>
              <a:rPr lang="it-IT" u="none" kern="0" dirty="0">
                <a:solidFill>
                  <a:srgbClr val="000000"/>
                </a:solidFill>
                <a:latin typeface="UniCredit" pitchFamily="50" charset="0"/>
              </a:rPr>
              <a:t> -&gt; per gli </a:t>
            </a:r>
            <a:r>
              <a:rPr lang="it-IT" b="1" u="none" kern="0" dirty="0">
                <a:solidFill>
                  <a:srgbClr val="000000"/>
                </a:solidFill>
                <a:latin typeface="UniCredit" pitchFamily="50" charset="0"/>
              </a:rPr>
              <a:t>esodati</a:t>
            </a:r>
          </a:p>
          <a:p>
            <a:pPr algn="just"/>
            <a:r>
              <a:rPr lang="it-IT" u="none" kern="0" dirty="0">
                <a:solidFill>
                  <a:srgbClr val="000000"/>
                </a:solidFill>
                <a:latin typeface="UniCredit" pitchFamily="50" charset="0"/>
              </a:rPr>
              <a:t>- m</a:t>
            </a:r>
            <a:r>
              <a:rPr lang="it-IT" u="none" dirty="0">
                <a:latin typeface="UniCredit" panose="02000506040000020004" pitchFamily="2" charset="0"/>
              </a:rPr>
              <a:t>ail</a:t>
            </a:r>
            <a:r>
              <a:rPr lang="it-IT" u="none" kern="0" dirty="0">
                <a:solidFill>
                  <a:srgbClr val="000000"/>
                </a:solidFill>
                <a:latin typeface="UniCredit" pitchFamily="50" charset="0"/>
              </a:rPr>
              <a:t> a </a:t>
            </a:r>
            <a:r>
              <a:rPr lang="it-IT" u="none" kern="0" dirty="0">
                <a:solidFill>
                  <a:srgbClr val="000000"/>
                </a:solidFill>
                <a:latin typeface="UniCredit" pitchFamily="50" charset="0"/>
                <a:hlinkClick r:id="rId3"/>
              </a:rPr>
              <a:t>polsanpen@unicredit.eu</a:t>
            </a:r>
            <a:r>
              <a:rPr lang="it-IT" u="none" kern="0" dirty="0">
                <a:solidFill>
                  <a:srgbClr val="000000"/>
                </a:solidFill>
                <a:latin typeface="UniCredit" pitchFamily="50" charset="0"/>
              </a:rPr>
              <a:t> -&gt; per i</a:t>
            </a:r>
            <a:r>
              <a:rPr lang="it-IT" b="1" u="none" kern="0" dirty="0">
                <a:solidFill>
                  <a:srgbClr val="000000"/>
                </a:solidFill>
                <a:latin typeface="UniCredit" pitchFamily="50" charset="0"/>
              </a:rPr>
              <a:t> pensionati</a:t>
            </a:r>
          </a:p>
        </p:txBody>
      </p:sp>
      <p:sp>
        <p:nvSpPr>
          <p:cNvPr id="25" name="Rettangolo 13">
            <a:extLst>
              <a:ext uri="{FF2B5EF4-FFF2-40B4-BE49-F238E27FC236}">
                <a16:creationId xmlns:a16="http://schemas.microsoft.com/office/drawing/2014/main" id="{741CF715-3E8A-4EC0-B194-83F26E1DF7AC}"/>
              </a:ext>
            </a:extLst>
          </p:cNvPr>
          <p:cNvSpPr/>
          <p:nvPr/>
        </p:nvSpPr>
        <p:spPr>
          <a:xfrm>
            <a:off x="6315516" y="3423077"/>
            <a:ext cx="24482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u="none" kern="0" dirty="0">
                <a:solidFill>
                  <a:srgbClr val="000000"/>
                </a:solidFill>
                <a:latin typeface="UniCredit" pitchFamily="50" charset="0"/>
              </a:rPr>
              <a:t>salvo che la complessità degli approfondimenti non imponga tempi superiori (ad esempio, per aspetti tecnici).</a:t>
            </a:r>
          </a:p>
          <a:p>
            <a:pPr algn="just"/>
            <a:r>
              <a:rPr lang="it-IT" u="none" kern="0" dirty="0">
                <a:solidFill>
                  <a:srgbClr val="000000"/>
                </a:solidFill>
                <a:latin typeface="UniCredit" pitchFamily="50" charset="0"/>
              </a:rPr>
              <a:t> </a:t>
            </a:r>
            <a:endParaRPr lang="it-IT" dirty="0"/>
          </a:p>
        </p:txBody>
      </p:sp>
      <p:sp>
        <p:nvSpPr>
          <p:cNvPr id="26" name="Rettangolo 15">
            <a:extLst>
              <a:ext uri="{FF2B5EF4-FFF2-40B4-BE49-F238E27FC236}">
                <a16:creationId xmlns:a16="http://schemas.microsoft.com/office/drawing/2014/main" id="{F40A1D55-9682-4B4A-AB5C-BFF916324900}"/>
              </a:ext>
            </a:extLst>
          </p:cNvPr>
          <p:cNvSpPr/>
          <p:nvPr/>
        </p:nvSpPr>
        <p:spPr>
          <a:xfrm>
            <a:off x="1604349" y="3389174"/>
            <a:ext cx="4076721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u="none" kern="0" dirty="0">
                <a:solidFill>
                  <a:srgbClr val="000000"/>
                </a:solidFill>
                <a:latin typeface="UniCredit" pitchFamily="50" charset="0"/>
              </a:rPr>
              <a:t>In caso di esito insoddisfacente o risposta tardiva da parte di </a:t>
            </a:r>
            <a:r>
              <a:rPr lang="it-IT" u="none" kern="0">
                <a:solidFill>
                  <a:srgbClr val="000000"/>
                </a:solidFill>
                <a:latin typeface="UniCredit" pitchFamily="50" charset="0"/>
              </a:rPr>
              <a:t>People Services per </a:t>
            </a:r>
            <a:r>
              <a:rPr lang="it-IT" u="none" kern="0" dirty="0">
                <a:solidFill>
                  <a:srgbClr val="000000"/>
                </a:solidFill>
                <a:latin typeface="UniCredit" pitchFamily="50" charset="0"/>
              </a:rPr>
              <a:t>Uni.C.A. è possibile scrivere a:</a:t>
            </a:r>
          </a:p>
          <a:p>
            <a:endParaRPr lang="it-IT" u="none" kern="0" dirty="0">
              <a:solidFill>
                <a:srgbClr val="000000"/>
              </a:solidFill>
              <a:latin typeface="UniCredit" pitchFamily="50" charset="0"/>
            </a:endParaRPr>
          </a:p>
          <a:p>
            <a:r>
              <a:rPr lang="it-IT" dirty="0">
                <a:latin typeface="UniCredit" panose="02000506040000020004" pitchFamily="2" charset="0"/>
                <a:hlinkClick r:id="rId4"/>
              </a:rPr>
              <a:t>unicaufficioreclami@unicredit.eu</a:t>
            </a:r>
            <a:endParaRPr lang="it-IT" dirty="0">
              <a:latin typeface="UniCredit" panose="02000506040000020004" pitchFamily="2" charset="0"/>
            </a:endParaRPr>
          </a:p>
          <a:p>
            <a:endParaRPr lang="it-IT" dirty="0">
              <a:latin typeface="UniCredit" panose="02000506040000020004" pitchFamily="2" charset="0"/>
            </a:endParaRPr>
          </a:p>
          <a:p>
            <a:r>
              <a:rPr lang="it-IT" u="none" dirty="0">
                <a:latin typeface="UniCredit" panose="02000506040000020004" pitchFamily="2" charset="0"/>
              </a:rPr>
              <a:t>allegando la documentazione relativa, ivi compresa la risposta ottenuta in 1°livello.</a:t>
            </a:r>
          </a:p>
          <a:p>
            <a:endParaRPr lang="it-IT" dirty="0">
              <a:latin typeface="UniCredit" panose="02000506040000020004" pitchFamily="2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0502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9">
            <a:extLst>
              <a:ext uri="{FF2B5EF4-FFF2-40B4-BE49-F238E27FC236}">
                <a16:creationId xmlns:a16="http://schemas.microsoft.com/office/drawing/2014/main" id="{A585F296-1BAA-45EB-8550-0CD7C91BF4CC}"/>
              </a:ext>
            </a:extLst>
          </p:cNvPr>
          <p:cNvCxnSpPr>
            <a:cxnSpLocks/>
          </p:cNvCxnSpPr>
          <p:nvPr/>
        </p:nvCxnSpPr>
        <p:spPr>
          <a:xfrm>
            <a:off x="3185571" y="0"/>
            <a:ext cx="0" cy="5143500"/>
          </a:xfrm>
          <a:prstGeom prst="line">
            <a:avLst/>
          </a:prstGeom>
          <a:ln w="19050" cap="rnd" cmpd="sng">
            <a:solidFill>
              <a:schemeClr val="tx2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41AE4607-21DA-44AE-B1A7-CB45CA242514}"/>
              </a:ext>
            </a:extLst>
          </p:cNvPr>
          <p:cNvGrpSpPr/>
          <p:nvPr/>
        </p:nvGrpSpPr>
        <p:grpSpPr>
          <a:xfrm>
            <a:off x="2940228" y="309976"/>
            <a:ext cx="4792111" cy="590931"/>
            <a:chOff x="2932100" y="658315"/>
            <a:chExt cx="4792111" cy="590931"/>
          </a:xfrm>
        </p:grpSpPr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EC764047-3D50-45B0-B45D-1ED16FF151BF}"/>
                </a:ext>
              </a:extLst>
            </p:cNvPr>
            <p:cNvGrpSpPr/>
            <p:nvPr/>
          </p:nvGrpSpPr>
          <p:grpSpPr>
            <a:xfrm>
              <a:off x="2932100" y="700087"/>
              <a:ext cx="507208" cy="507389"/>
              <a:chOff x="4373135" y="1004456"/>
              <a:chExt cx="134813" cy="134862"/>
            </a:xfrm>
          </p:grpSpPr>
          <p:sp>
            <p:nvSpPr>
              <p:cNvPr id="7" name="Oval 30">
                <a:extLst>
                  <a:ext uri="{FF2B5EF4-FFF2-40B4-BE49-F238E27FC236}">
                    <a16:creationId xmlns:a16="http://schemas.microsoft.com/office/drawing/2014/main" id="{C49EA2D6-FCCE-4029-8270-7EA183DE71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73135" y="1004456"/>
                <a:ext cx="134813" cy="134862"/>
              </a:xfrm>
              <a:prstGeom prst="ellipse">
                <a:avLst/>
              </a:prstGeom>
              <a:solidFill>
                <a:srgbClr val="AA1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600" i="0" u="none" strike="noStrike" kern="120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Credit (Body)"/>
                  <a:ea typeface="+mn-ea"/>
                  <a:cs typeface="+mn-cs"/>
                </a:endParaRPr>
              </a:p>
            </p:txBody>
          </p:sp>
          <p:sp>
            <p:nvSpPr>
              <p:cNvPr id="8" name="Oval 33">
                <a:extLst>
                  <a:ext uri="{FF2B5EF4-FFF2-40B4-BE49-F238E27FC236}">
                    <a16:creationId xmlns:a16="http://schemas.microsoft.com/office/drawing/2014/main" id="{3A104D86-AB05-453D-BCCC-C418183BAF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84350" y="1015694"/>
                <a:ext cx="112383" cy="112385"/>
              </a:xfrm>
              <a:prstGeom prst="ellipse">
                <a:avLst/>
              </a:prstGeom>
              <a:solidFill>
                <a:srgbClr val="EA5C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600" i="0" u="none" strike="noStrike" kern="120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Credit (Body)"/>
                  <a:ea typeface="+mn-ea"/>
                  <a:cs typeface="+mn-cs"/>
                </a:endParaRPr>
              </a:p>
            </p:txBody>
          </p:sp>
          <p:sp>
            <p:nvSpPr>
              <p:cNvPr id="9" name="Oval 34">
                <a:extLst>
                  <a:ext uri="{FF2B5EF4-FFF2-40B4-BE49-F238E27FC236}">
                    <a16:creationId xmlns:a16="http://schemas.microsoft.com/office/drawing/2014/main" id="{7AE8EA16-E2E8-43CD-ABD4-F817923842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95587" y="1026933"/>
                <a:ext cx="89908" cy="89908"/>
              </a:xfrm>
              <a:prstGeom prst="ellipse">
                <a:avLst/>
              </a:prstGeom>
              <a:solidFill>
                <a:srgbClr val="E200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72000" rIns="0" bIns="0"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i="0" u="none" strike="noStrike" kern="120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Credit (Body)"/>
                  <a:ea typeface="+mn-ea"/>
                  <a:cs typeface="+mn-cs"/>
                </a:endParaRPr>
              </a:p>
            </p:txBody>
          </p:sp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A2BE0395-23ED-4696-948A-09BB667C993B}"/>
                  </a:ext>
                </a:extLst>
              </p:cNvPr>
              <p:cNvSpPr txBox="1"/>
              <p:nvPr/>
            </p:nvSpPr>
            <p:spPr>
              <a:xfrm>
                <a:off x="4403643" y="1028853"/>
                <a:ext cx="73796" cy="81806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it-IT" sz="1400" dirty="0">
                    <a:solidFill>
                      <a:schemeClr val="bg1"/>
                    </a:solidFill>
                    <a:latin typeface="UniCredit (Body)"/>
                  </a:rPr>
                  <a:t>1</a:t>
                </a:r>
              </a:p>
            </p:txBody>
          </p:sp>
        </p:grp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38C3193E-75BC-49FF-9278-591D473EFE61}"/>
                </a:ext>
              </a:extLst>
            </p:cNvPr>
            <p:cNvSpPr txBox="1"/>
            <p:nvPr/>
          </p:nvSpPr>
          <p:spPr>
            <a:xfrm>
              <a:off x="3523830" y="658315"/>
              <a:ext cx="4200381" cy="5909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800" kern="0" dirty="0">
                  <a:solidFill>
                    <a:srgbClr val="000000"/>
                  </a:solidFill>
                  <a:latin typeface="UniCredit (Body)"/>
                </a:rPr>
                <a:t>Iter </a:t>
              </a:r>
              <a:r>
                <a:rPr lang="en-US" sz="1800" kern="0" dirty="0" err="1">
                  <a:solidFill>
                    <a:srgbClr val="000000"/>
                  </a:solidFill>
                  <a:latin typeface="UniCredit (Body)"/>
                </a:rPr>
                <a:t>segnalazioni</a:t>
              </a:r>
              <a:r>
                <a:rPr lang="en-US" sz="1800" kern="0" dirty="0">
                  <a:solidFill>
                    <a:srgbClr val="000000"/>
                  </a:solidFill>
                  <a:latin typeface="UniCredit (Body)"/>
                </a:rPr>
                <a:t>/</a:t>
              </a:r>
              <a:r>
                <a:rPr lang="en-US" sz="1800" kern="0" dirty="0" err="1">
                  <a:solidFill>
                    <a:srgbClr val="000000"/>
                  </a:solidFill>
                  <a:latin typeface="UniCredit (Body)"/>
                </a:rPr>
                <a:t>reclami</a:t>
              </a:r>
              <a:r>
                <a:rPr lang="en-US" sz="1800" kern="0" dirty="0">
                  <a:solidFill>
                    <a:srgbClr val="000000"/>
                  </a:solidFill>
                  <a:latin typeface="UniCredit (Body)"/>
                </a:rPr>
                <a:t> – </a:t>
              </a:r>
              <a:r>
                <a:rPr lang="en-US" sz="1800" kern="0" dirty="0" err="1">
                  <a:solidFill>
                    <a:srgbClr val="000000"/>
                  </a:solidFill>
                  <a:latin typeface="UniCredit (Body)"/>
                </a:rPr>
                <a:t>Panoramica</a:t>
              </a:r>
              <a:r>
                <a:rPr lang="en-US" sz="1800" kern="0" dirty="0">
                  <a:solidFill>
                    <a:srgbClr val="000000"/>
                  </a:solidFill>
                  <a:latin typeface="UniCredit (Body)"/>
                </a:rPr>
                <a:t> generale</a:t>
              </a:r>
            </a:p>
          </p:txBody>
        </p:sp>
      </p:grpSp>
      <p:sp>
        <p:nvSpPr>
          <p:cNvPr id="70" name="CasellaDiTesto 33">
            <a:extLst>
              <a:ext uri="{FF2B5EF4-FFF2-40B4-BE49-F238E27FC236}">
                <a16:creationId xmlns:a16="http://schemas.microsoft.com/office/drawing/2014/main" id="{5AECB5ED-E769-4393-B182-F9A8AB37DFB3}"/>
              </a:ext>
            </a:extLst>
          </p:cNvPr>
          <p:cNvSpPr txBox="1"/>
          <p:nvPr/>
        </p:nvSpPr>
        <p:spPr>
          <a:xfrm>
            <a:off x="3528812" y="3488096"/>
            <a:ext cx="4986818" cy="3416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90000"/>
              </a:lnSpc>
            </a:pPr>
            <a:r>
              <a:rPr lang="it-IT" sz="1800" kern="0" dirty="0">
                <a:solidFill>
                  <a:srgbClr val="000000"/>
                </a:solidFill>
                <a:latin typeface="UniCredit (Body)"/>
              </a:rPr>
              <a:t>Reclamo inerente il rapporto associativo con Uni.C.A. </a:t>
            </a:r>
          </a:p>
        </p:txBody>
      </p:sp>
      <p:grpSp>
        <p:nvGrpSpPr>
          <p:cNvPr id="61" name="Group 1">
            <a:extLst>
              <a:ext uri="{FF2B5EF4-FFF2-40B4-BE49-F238E27FC236}">
                <a16:creationId xmlns:a16="http://schemas.microsoft.com/office/drawing/2014/main" id="{D00E6236-3E17-43EF-AC15-B23DBDDED135}"/>
              </a:ext>
            </a:extLst>
          </p:cNvPr>
          <p:cNvGrpSpPr/>
          <p:nvPr/>
        </p:nvGrpSpPr>
        <p:grpSpPr>
          <a:xfrm>
            <a:off x="2930482" y="1784298"/>
            <a:ext cx="5079785" cy="590931"/>
            <a:chOff x="2932100" y="658315"/>
            <a:chExt cx="4792111" cy="590931"/>
          </a:xfrm>
        </p:grpSpPr>
        <p:grpSp>
          <p:nvGrpSpPr>
            <p:cNvPr id="72" name="Gruppo 71">
              <a:extLst>
                <a:ext uri="{FF2B5EF4-FFF2-40B4-BE49-F238E27FC236}">
                  <a16:creationId xmlns:a16="http://schemas.microsoft.com/office/drawing/2014/main" id="{79876D8F-8B77-42C5-B623-7E25E66FF802}"/>
                </a:ext>
              </a:extLst>
            </p:cNvPr>
            <p:cNvGrpSpPr/>
            <p:nvPr/>
          </p:nvGrpSpPr>
          <p:grpSpPr>
            <a:xfrm>
              <a:off x="2932100" y="700087"/>
              <a:ext cx="507208" cy="507394"/>
              <a:chOff x="4373135" y="1004448"/>
              <a:chExt cx="134813" cy="134862"/>
            </a:xfrm>
          </p:grpSpPr>
          <p:sp>
            <p:nvSpPr>
              <p:cNvPr id="79" name="Oval 30">
                <a:extLst>
                  <a:ext uri="{FF2B5EF4-FFF2-40B4-BE49-F238E27FC236}">
                    <a16:creationId xmlns:a16="http://schemas.microsoft.com/office/drawing/2014/main" id="{E6E89E15-0661-42A4-B0FC-1BF98CE90F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73135" y="1004448"/>
                <a:ext cx="134813" cy="134862"/>
              </a:xfrm>
              <a:prstGeom prst="ellipse">
                <a:avLst/>
              </a:prstGeom>
              <a:solidFill>
                <a:srgbClr val="AA1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600" i="0" u="none" strike="noStrike" kern="120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Credit (Body)"/>
                  <a:ea typeface="+mn-ea"/>
                  <a:cs typeface="+mn-cs"/>
                </a:endParaRPr>
              </a:p>
            </p:txBody>
          </p:sp>
          <p:sp>
            <p:nvSpPr>
              <p:cNvPr id="80" name="Oval 33">
                <a:extLst>
                  <a:ext uri="{FF2B5EF4-FFF2-40B4-BE49-F238E27FC236}">
                    <a16:creationId xmlns:a16="http://schemas.microsoft.com/office/drawing/2014/main" id="{42501424-031A-461D-8D8F-4BC54C1ADBE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84350" y="1015694"/>
                <a:ext cx="112383" cy="112385"/>
              </a:xfrm>
              <a:prstGeom prst="ellipse">
                <a:avLst/>
              </a:prstGeom>
              <a:solidFill>
                <a:srgbClr val="EA5C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600" i="0" u="none" strike="noStrike" kern="120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Credit (Body)"/>
                  <a:ea typeface="+mn-ea"/>
                  <a:cs typeface="+mn-cs"/>
                </a:endParaRPr>
              </a:p>
            </p:txBody>
          </p:sp>
          <p:sp>
            <p:nvSpPr>
              <p:cNvPr id="81" name="Oval 34">
                <a:extLst>
                  <a:ext uri="{FF2B5EF4-FFF2-40B4-BE49-F238E27FC236}">
                    <a16:creationId xmlns:a16="http://schemas.microsoft.com/office/drawing/2014/main" id="{8DD8B13D-E353-433F-8D40-DDE90EDE17E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95587" y="1026925"/>
                <a:ext cx="89908" cy="89908"/>
              </a:xfrm>
              <a:prstGeom prst="ellipse">
                <a:avLst/>
              </a:prstGeom>
              <a:solidFill>
                <a:srgbClr val="E200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72000" rIns="0" bIns="0"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i="0" u="none" strike="noStrike" kern="120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Credit (Body)"/>
                  <a:ea typeface="+mn-ea"/>
                  <a:cs typeface="+mn-cs"/>
                </a:endParaRPr>
              </a:p>
            </p:txBody>
          </p:sp>
          <p:sp>
            <p:nvSpPr>
              <p:cNvPr id="82" name="CasellaDiTesto 81">
                <a:extLst>
                  <a:ext uri="{FF2B5EF4-FFF2-40B4-BE49-F238E27FC236}">
                    <a16:creationId xmlns:a16="http://schemas.microsoft.com/office/drawing/2014/main" id="{C72D1DD9-C027-42DA-9EF3-120203BFB394}"/>
                  </a:ext>
                </a:extLst>
              </p:cNvPr>
              <p:cNvSpPr txBox="1"/>
              <p:nvPr/>
            </p:nvSpPr>
            <p:spPr>
              <a:xfrm>
                <a:off x="4405732" y="1028849"/>
                <a:ext cx="69616" cy="81806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it-IT" sz="1400" dirty="0">
                    <a:solidFill>
                      <a:schemeClr val="bg1"/>
                    </a:solidFill>
                    <a:latin typeface="UniCredit (Body)"/>
                  </a:rPr>
                  <a:t>3</a:t>
                </a:r>
              </a:p>
            </p:txBody>
          </p:sp>
        </p:grpSp>
        <p:sp>
          <p:nvSpPr>
            <p:cNvPr id="78" name="CasellaDiTesto 77">
              <a:extLst>
                <a:ext uri="{FF2B5EF4-FFF2-40B4-BE49-F238E27FC236}">
                  <a16:creationId xmlns:a16="http://schemas.microsoft.com/office/drawing/2014/main" id="{B8E05AD5-B8AB-403A-B6F6-24CDDFEE4129}"/>
                </a:ext>
              </a:extLst>
            </p:cNvPr>
            <p:cNvSpPr txBox="1"/>
            <p:nvPr/>
          </p:nvSpPr>
          <p:spPr>
            <a:xfrm>
              <a:off x="3523830" y="658315"/>
              <a:ext cx="4200381" cy="5909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it-IT" sz="1800" kern="0" dirty="0">
                  <a:solidFill>
                    <a:srgbClr val="000000"/>
                  </a:solidFill>
                  <a:latin typeface="UniCredit (Body)"/>
                </a:rPr>
                <a:t>Reclamo assicurativo per prestazioni garantite da polizza assicurativa</a:t>
              </a:r>
            </a:p>
          </p:txBody>
        </p:sp>
      </p:grpSp>
      <p:grpSp>
        <p:nvGrpSpPr>
          <p:cNvPr id="84" name="Gruppo 83">
            <a:extLst>
              <a:ext uri="{FF2B5EF4-FFF2-40B4-BE49-F238E27FC236}">
                <a16:creationId xmlns:a16="http://schemas.microsoft.com/office/drawing/2014/main" id="{5A8AE18F-895D-4343-95D6-8C359D5F6174}"/>
              </a:ext>
            </a:extLst>
          </p:cNvPr>
          <p:cNvGrpSpPr/>
          <p:nvPr/>
        </p:nvGrpSpPr>
        <p:grpSpPr>
          <a:xfrm>
            <a:off x="2930482" y="2626483"/>
            <a:ext cx="507208" cy="507389"/>
            <a:chOff x="4373135" y="1004456"/>
            <a:chExt cx="134813" cy="134862"/>
          </a:xfrm>
        </p:grpSpPr>
        <p:sp>
          <p:nvSpPr>
            <p:cNvPr id="86" name="Oval 30">
              <a:extLst>
                <a:ext uri="{FF2B5EF4-FFF2-40B4-BE49-F238E27FC236}">
                  <a16:creationId xmlns:a16="http://schemas.microsoft.com/office/drawing/2014/main" id="{2A239624-F69F-4CF5-BCAE-C35DFF9FB7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3135" y="1004456"/>
              <a:ext cx="134813" cy="134862"/>
            </a:xfrm>
            <a:prstGeom prst="ellipse">
              <a:avLst/>
            </a:prstGeom>
            <a:solidFill>
              <a:srgbClr val="AA1C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 (Body)"/>
                <a:ea typeface="+mn-ea"/>
                <a:cs typeface="+mn-cs"/>
              </a:endParaRPr>
            </a:p>
          </p:txBody>
        </p:sp>
        <p:sp>
          <p:nvSpPr>
            <p:cNvPr id="87" name="Oval 33">
              <a:extLst>
                <a:ext uri="{FF2B5EF4-FFF2-40B4-BE49-F238E27FC236}">
                  <a16:creationId xmlns:a16="http://schemas.microsoft.com/office/drawing/2014/main" id="{95933106-83D7-4F44-8841-10601180B2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4350" y="1015694"/>
              <a:ext cx="112383" cy="112385"/>
            </a:xfrm>
            <a:prstGeom prst="ellipse">
              <a:avLst/>
            </a:prstGeom>
            <a:solidFill>
              <a:srgbClr val="EA5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 (Body)"/>
                <a:ea typeface="+mn-ea"/>
                <a:cs typeface="+mn-cs"/>
              </a:endParaRPr>
            </a:p>
          </p:txBody>
        </p:sp>
        <p:sp>
          <p:nvSpPr>
            <p:cNvPr id="88" name="Oval 34">
              <a:extLst>
                <a:ext uri="{FF2B5EF4-FFF2-40B4-BE49-F238E27FC236}">
                  <a16:creationId xmlns:a16="http://schemas.microsoft.com/office/drawing/2014/main" id="{0B24A364-1D32-4D5B-8C97-C206893E01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95587" y="1026933"/>
              <a:ext cx="89908" cy="89908"/>
            </a:xfrm>
            <a:prstGeom prst="ellipse">
              <a:avLst/>
            </a:prstGeom>
            <a:solidFill>
              <a:srgbClr val="E200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72000" rIns="0" bIns="0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 (Body)"/>
                <a:ea typeface="+mn-ea"/>
                <a:cs typeface="+mn-cs"/>
              </a:endParaRPr>
            </a:p>
          </p:txBody>
        </p:sp>
        <p:sp>
          <p:nvSpPr>
            <p:cNvPr id="89" name="CasellaDiTesto 88">
              <a:extLst>
                <a:ext uri="{FF2B5EF4-FFF2-40B4-BE49-F238E27FC236}">
                  <a16:creationId xmlns:a16="http://schemas.microsoft.com/office/drawing/2014/main" id="{3152532A-B9B0-4083-836B-A49A580EA41B}"/>
                </a:ext>
              </a:extLst>
            </p:cNvPr>
            <p:cNvSpPr txBox="1"/>
            <p:nvPr/>
          </p:nvSpPr>
          <p:spPr>
            <a:xfrm>
              <a:off x="4403643" y="1028853"/>
              <a:ext cx="73795" cy="8180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it-IT" sz="1400" dirty="0">
                  <a:solidFill>
                    <a:schemeClr val="bg1"/>
                  </a:solidFill>
                  <a:latin typeface="UniCredit (Body)"/>
                </a:rPr>
                <a:t>4</a:t>
              </a:r>
            </a:p>
          </p:txBody>
        </p:sp>
      </p:grpSp>
      <p:grpSp>
        <p:nvGrpSpPr>
          <p:cNvPr id="91" name="Group 1">
            <a:extLst>
              <a:ext uri="{FF2B5EF4-FFF2-40B4-BE49-F238E27FC236}">
                <a16:creationId xmlns:a16="http://schemas.microsoft.com/office/drawing/2014/main" id="{5C0A8135-1219-4D1C-97E7-A0B4338F2911}"/>
              </a:ext>
            </a:extLst>
          </p:cNvPr>
          <p:cNvGrpSpPr/>
          <p:nvPr/>
        </p:nvGrpSpPr>
        <p:grpSpPr>
          <a:xfrm>
            <a:off x="2938712" y="2598464"/>
            <a:ext cx="5716471" cy="1344576"/>
            <a:chOff x="2932100" y="-137100"/>
            <a:chExt cx="5716471" cy="1344576"/>
          </a:xfrm>
        </p:grpSpPr>
        <p:grpSp>
          <p:nvGrpSpPr>
            <p:cNvPr id="92" name="Gruppo 91">
              <a:extLst>
                <a:ext uri="{FF2B5EF4-FFF2-40B4-BE49-F238E27FC236}">
                  <a16:creationId xmlns:a16="http://schemas.microsoft.com/office/drawing/2014/main" id="{C583D708-304F-4180-9E69-F776B22FE2A5}"/>
                </a:ext>
              </a:extLst>
            </p:cNvPr>
            <p:cNvGrpSpPr/>
            <p:nvPr/>
          </p:nvGrpSpPr>
          <p:grpSpPr>
            <a:xfrm>
              <a:off x="2932100" y="700087"/>
              <a:ext cx="507208" cy="507389"/>
              <a:chOff x="4373135" y="1004456"/>
              <a:chExt cx="134813" cy="134862"/>
            </a:xfrm>
          </p:grpSpPr>
          <p:sp>
            <p:nvSpPr>
              <p:cNvPr id="94" name="Oval 30">
                <a:extLst>
                  <a:ext uri="{FF2B5EF4-FFF2-40B4-BE49-F238E27FC236}">
                    <a16:creationId xmlns:a16="http://schemas.microsoft.com/office/drawing/2014/main" id="{09547D31-51EF-4D44-9A02-36547E20D2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73135" y="1004456"/>
                <a:ext cx="134813" cy="134862"/>
              </a:xfrm>
              <a:prstGeom prst="ellipse">
                <a:avLst/>
              </a:prstGeom>
              <a:solidFill>
                <a:srgbClr val="AA1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600" i="0" u="none" strike="noStrike" kern="120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Credit (Body)"/>
                  <a:ea typeface="+mn-ea"/>
                  <a:cs typeface="+mn-cs"/>
                </a:endParaRPr>
              </a:p>
            </p:txBody>
          </p:sp>
          <p:sp>
            <p:nvSpPr>
              <p:cNvPr id="95" name="Oval 33">
                <a:extLst>
                  <a:ext uri="{FF2B5EF4-FFF2-40B4-BE49-F238E27FC236}">
                    <a16:creationId xmlns:a16="http://schemas.microsoft.com/office/drawing/2014/main" id="{B0186710-E102-487F-9B71-5E2975C245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84350" y="1015694"/>
                <a:ext cx="112383" cy="112385"/>
              </a:xfrm>
              <a:prstGeom prst="ellipse">
                <a:avLst/>
              </a:prstGeom>
              <a:solidFill>
                <a:srgbClr val="EA5C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600" i="0" u="none" strike="noStrike" kern="120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Credit (Body)"/>
                  <a:ea typeface="+mn-ea"/>
                  <a:cs typeface="+mn-cs"/>
                </a:endParaRPr>
              </a:p>
            </p:txBody>
          </p:sp>
          <p:sp>
            <p:nvSpPr>
              <p:cNvPr id="96" name="Oval 34">
                <a:extLst>
                  <a:ext uri="{FF2B5EF4-FFF2-40B4-BE49-F238E27FC236}">
                    <a16:creationId xmlns:a16="http://schemas.microsoft.com/office/drawing/2014/main" id="{D40A15A7-7BDA-4CBB-A1DC-F1F6F1D504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95587" y="1026933"/>
                <a:ext cx="89908" cy="89908"/>
              </a:xfrm>
              <a:prstGeom prst="ellipse">
                <a:avLst/>
              </a:prstGeom>
              <a:solidFill>
                <a:srgbClr val="E200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72000" rIns="0" bIns="0"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i="0" u="none" strike="noStrike" kern="120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Credit (Body)"/>
                  <a:ea typeface="+mn-ea"/>
                  <a:cs typeface="+mn-cs"/>
                </a:endParaRPr>
              </a:p>
            </p:txBody>
          </p:sp>
          <p:sp>
            <p:nvSpPr>
              <p:cNvPr id="97" name="CasellaDiTesto 96">
                <a:extLst>
                  <a:ext uri="{FF2B5EF4-FFF2-40B4-BE49-F238E27FC236}">
                    <a16:creationId xmlns:a16="http://schemas.microsoft.com/office/drawing/2014/main" id="{9A87803B-F8B3-45CA-8B9A-7723027AB7BA}"/>
                  </a:ext>
                </a:extLst>
              </p:cNvPr>
              <p:cNvSpPr txBox="1"/>
              <p:nvPr/>
            </p:nvSpPr>
            <p:spPr>
              <a:xfrm>
                <a:off x="4403643" y="1028853"/>
                <a:ext cx="73795" cy="81806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it-IT" sz="1400" dirty="0">
                    <a:solidFill>
                      <a:schemeClr val="bg1"/>
                    </a:solidFill>
                    <a:latin typeface="UniCredit (Body)"/>
                  </a:rPr>
                  <a:t>5</a:t>
                </a:r>
              </a:p>
            </p:txBody>
          </p:sp>
        </p:grpSp>
        <p:sp>
          <p:nvSpPr>
            <p:cNvPr id="93" name="CasellaDiTesto 92">
              <a:extLst>
                <a:ext uri="{FF2B5EF4-FFF2-40B4-BE49-F238E27FC236}">
                  <a16:creationId xmlns:a16="http://schemas.microsoft.com/office/drawing/2014/main" id="{97B62408-4BA6-4965-BCB9-DBB636631BE7}"/>
                </a:ext>
              </a:extLst>
            </p:cNvPr>
            <p:cNvSpPr txBox="1"/>
            <p:nvPr/>
          </p:nvSpPr>
          <p:spPr>
            <a:xfrm>
              <a:off x="3507475" y="-137100"/>
              <a:ext cx="5141096" cy="5909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>
                <a:lnSpc>
                  <a:spcPct val="90000"/>
                </a:lnSpc>
              </a:pPr>
              <a:r>
                <a:rPr lang="it-IT" sz="1800" kern="0" dirty="0">
                  <a:solidFill>
                    <a:srgbClr val="000000"/>
                  </a:solidFill>
                  <a:latin typeface="UniCredit (Body)"/>
                </a:rPr>
                <a:t>Reclamo per prestazioni odontoiatriche non assicurate, garantite da Uni.C.A. tramite AON </a:t>
              </a:r>
            </a:p>
          </p:txBody>
        </p:sp>
      </p:grpSp>
      <p:grpSp>
        <p:nvGrpSpPr>
          <p:cNvPr id="39" name="Group 1">
            <a:extLst>
              <a:ext uri="{FF2B5EF4-FFF2-40B4-BE49-F238E27FC236}">
                <a16:creationId xmlns:a16="http://schemas.microsoft.com/office/drawing/2014/main" id="{8C533F44-7A7A-48B5-9325-82E388D50B96}"/>
              </a:ext>
            </a:extLst>
          </p:cNvPr>
          <p:cNvGrpSpPr/>
          <p:nvPr/>
        </p:nvGrpSpPr>
        <p:grpSpPr>
          <a:xfrm>
            <a:off x="2940228" y="1042547"/>
            <a:ext cx="4792111" cy="590931"/>
            <a:chOff x="2932100" y="658315"/>
            <a:chExt cx="4792111" cy="590931"/>
          </a:xfrm>
        </p:grpSpPr>
        <p:grpSp>
          <p:nvGrpSpPr>
            <p:cNvPr id="40" name="Gruppo 39">
              <a:extLst>
                <a:ext uri="{FF2B5EF4-FFF2-40B4-BE49-F238E27FC236}">
                  <a16:creationId xmlns:a16="http://schemas.microsoft.com/office/drawing/2014/main" id="{86BC4D16-EBB0-42A3-A98D-45D6BBDEA40E}"/>
                </a:ext>
              </a:extLst>
            </p:cNvPr>
            <p:cNvGrpSpPr/>
            <p:nvPr/>
          </p:nvGrpSpPr>
          <p:grpSpPr>
            <a:xfrm>
              <a:off x="2932100" y="700087"/>
              <a:ext cx="507208" cy="507389"/>
              <a:chOff x="4373135" y="1004456"/>
              <a:chExt cx="134813" cy="134862"/>
            </a:xfrm>
          </p:grpSpPr>
          <p:sp>
            <p:nvSpPr>
              <p:cNvPr id="42" name="Oval 30">
                <a:extLst>
                  <a:ext uri="{FF2B5EF4-FFF2-40B4-BE49-F238E27FC236}">
                    <a16:creationId xmlns:a16="http://schemas.microsoft.com/office/drawing/2014/main" id="{8A4167D7-37EF-4200-BD09-C0C3F466C0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73135" y="1004456"/>
                <a:ext cx="134813" cy="134862"/>
              </a:xfrm>
              <a:prstGeom prst="ellipse">
                <a:avLst/>
              </a:prstGeom>
              <a:solidFill>
                <a:srgbClr val="AA1C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600" i="0" u="none" strike="noStrike" kern="120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Credit (Body)"/>
                  <a:ea typeface="+mn-ea"/>
                  <a:cs typeface="+mn-cs"/>
                </a:endParaRPr>
              </a:p>
            </p:txBody>
          </p:sp>
          <p:sp>
            <p:nvSpPr>
              <p:cNvPr id="43" name="Oval 33">
                <a:extLst>
                  <a:ext uri="{FF2B5EF4-FFF2-40B4-BE49-F238E27FC236}">
                    <a16:creationId xmlns:a16="http://schemas.microsoft.com/office/drawing/2014/main" id="{2F9A5FAC-AD73-4CB4-82D0-C8B354CACD3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84350" y="1015694"/>
                <a:ext cx="112383" cy="112385"/>
              </a:xfrm>
              <a:prstGeom prst="ellipse">
                <a:avLst/>
              </a:prstGeom>
              <a:solidFill>
                <a:srgbClr val="EA5C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600" i="0" u="none" strike="noStrike" kern="120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Credit (Body)"/>
                  <a:ea typeface="+mn-ea"/>
                  <a:cs typeface="+mn-cs"/>
                </a:endParaRPr>
              </a:p>
            </p:txBody>
          </p:sp>
          <p:sp>
            <p:nvSpPr>
              <p:cNvPr id="44" name="Oval 34">
                <a:extLst>
                  <a:ext uri="{FF2B5EF4-FFF2-40B4-BE49-F238E27FC236}">
                    <a16:creationId xmlns:a16="http://schemas.microsoft.com/office/drawing/2014/main" id="{4B928405-D113-4AE2-B1F1-8EC1EB7997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95587" y="1026933"/>
                <a:ext cx="89908" cy="89908"/>
              </a:xfrm>
              <a:prstGeom prst="ellipse">
                <a:avLst/>
              </a:prstGeom>
              <a:solidFill>
                <a:srgbClr val="E200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72000" rIns="0" bIns="0"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i="0" u="none" strike="noStrike" kern="120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Credit (Body)"/>
                  <a:ea typeface="+mn-ea"/>
                  <a:cs typeface="+mn-cs"/>
                </a:endParaRPr>
              </a:p>
            </p:txBody>
          </p:sp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B0949130-622C-4E2E-A522-358F6E81C32B}"/>
                  </a:ext>
                </a:extLst>
              </p:cNvPr>
              <p:cNvSpPr txBox="1"/>
              <p:nvPr/>
            </p:nvSpPr>
            <p:spPr>
              <a:xfrm>
                <a:off x="4403643" y="1028853"/>
                <a:ext cx="73795" cy="81806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it-IT" sz="1400" dirty="0">
                    <a:solidFill>
                      <a:schemeClr val="bg1"/>
                    </a:solidFill>
                    <a:latin typeface="UniCredit (Body)"/>
                  </a:rPr>
                  <a:t>2</a:t>
                </a:r>
              </a:p>
            </p:txBody>
          </p:sp>
        </p:grpSp>
        <p:sp>
          <p:nvSpPr>
            <p:cNvPr id="41" name="CasellaDiTesto 40">
              <a:extLst>
                <a:ext uri="{FF2B5EF4-FFF2-40B4-BE49-F238E27FC236}">
                  <a16:creationId xmlns:a16="http://schemas.microsoft.com/office/drawing/2014/main" id="{3F3CC637-6B23-4A41-8564-F98BF1F37D9F}"/>
                </a:ext>
              </a:extLst>
            </p:cNvPr>
            <p:cNvSpPr txBox="1"/>
            <p:nvPr/>
          </p:nvSpPr>
          <p:spPr>
            <a:xfrm>
              <a:off x="3523830" y="658315"/>
              <a:ext cx="4200381" cy="5909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it-IT" sz="1800" kern="0" dirty="0">
                  <a:solidFill>
                    <a:srgbClr val="000000"/>
                  </a:solidFill>
                  <a:latin typeface="UniCredit (Body)"/>
                </a:rPr>
                <a:t>Richiesta di informazioni per prestazioni garantite da polizza assicurativa</a:t>
              </a:r>
              <a:endParaRPr lang="en-US" sz="1800" kern="0" dirty="0">
                <a:solidFill>
                  <a:srgbClr val="000000"/>
                </a:solidFill>
                <a:latin typeface="UniCredit (Body)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976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1CE626-6B95-B04E-86AA-CD92CB978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239" y="1213373"/>
            <a:ext cx="5473103" cy="6399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kern="0" dirty="0">
                <a:solidFill>
                  <a:srgbClr val="000000"/>
                </a:solidFill>
                <a:latin typeface="UniCredit (Body)"/>
              </a:rPr>
              <a:t>Iter </a:t>
            </a:r>
            <a:r>
              <a:rPr lang="en-US" sz="2400" b="1" kern="0" dirty="0" err="1">
                <a:solidFill>
                  <a:srgbClr val="000000"/>
                </a:solidFill>
                <a:latin typeface="UniCredit (Body)"/>
              </a:rPr>
              <a:t>segnalazioni</a:t>
            </a:r>
            <a:r>
              <a:rPr lang="en-US" sz="2400" b="1" kern="0" dirty="0">
                <a:solidFill>
                  <a:srgbClr val="000000"/>
                </a:solidFill>
                <a:latin typeface="UniCredit (Body)"/>
              </a:rPr>
              <a:t>/</a:t>
            </a:r>
            <a:r>
              <a:rPr lang="en-US" sz="2400" b="1" kern="0" dirty="0" err="1">
                <a:solidFill>
                  <a:srgbClr val="000000"/>
                </a:solidFill>
                <a:latin typeface="UniCredit (Body)"/>
              </a:rPr>
              <a:t>reclami</a:t>
            </a:r>
            <a:r>
              <a:rPr lang="en-US" sz="2400" b="1" kern="0" dirty="0">
                <a:solidFill>
                  <a:srgbClr val="000000"/>
                </a:solidFill>
                <a:latin typeface="UniCredit (Body)"/>
              </a:rPr>
              <a:t> – </a:t>
            </a:r>
            <a:r>
              <a:rPr lang="en-US" sz="2400" b="1" kern="0" dirty="0" err="1">
                <a:solidFill>
                  <a:srgbClr val="000000"/>
                </a:solidFill>
                <a:latin typeface="UniCredit (Body)"/>
              </a:rPr>
              <a:t>Panoramica</a:t>
            </a:r>
            <a:r>
              <a:rPr lang="en-US" sz="2400" b="1" kern="0" dirty="0">
                <a:solidFill>
                  <a:srgbClr val="000000"/>
                </a:solidFill>
                <a:latin typeface="UniCredit (Body)"/>
              </a:rPr>
              <a:t> generale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974A01B-EF3A-9F45-BD0D-87A6E185E8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9817" y="1302866"/>
            <a:ext cx="372215" cy="396000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04282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8F0626-89B7-4539-97F9-32234BEA6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Iter segnalazioni/reclami – Panoramica generale</a:t>
            </a:r>
          </a:p>
        </p:txBody>
      </p:sp>
      <p:sp>
        <p:nvSpPr>
          <p:cNvPr id="11" name="Rettangolo con angoli arrotondati in diagonale 102">
            <a:extLst>
              <a:ext uri="{FF2B5EF4-FFF2-40B4-BE49-F238E27FC236}">
                <a16:creationId xmlns:a16="http://schemas.microsoft.com/office/drawing/2014/main" id="{43FBB40E-5F13-4B7B-B5C7-C481D6F18A39}"/>
              </a:ext>
            </a:extLst>
          </p:cNvPr>
          <p:cNvSpPr/>
          <p:nvPr/>
        </p:nvSpPr>
        <p:spPr>
          <a:xfrm>
            <a:off x="923865" y="854896"/>
            <a:ext cx="7205580" cy="369126"/>
          </a:xfrm>
          <a:prstGeom prst="round2DiagRect">
            <a:avLst/>
          </a:prstGeom>
          <a:solidFill>
            <a:schemeClr val="accent1"/>
          </a:solidFill>
          <a:ln w="3175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it-IT" sz="1600" b="1" dirty="0">
                <a:solidFill>
                  <a:srgbClr val="FFFFFF"/>
                </a:solidFill>
                <a:latin typeface="UniCredit"/>
              </a:rPr>
              <a:t>Segnalazioni/reclami</a:t>
            </a:r>
          </a:p>
        </p:txBody>
      </p:sp>
      <p:sp>
        <p:nvSpPr>
          <p:cNvPr id="12" name="Rettangolo con angoli arrotondati in diagonale 102">
            <a:extLst>
              <a:ext uri="{FF2B5EF4-FFF2-40B4-BE49-F238E27FC236}">
                <a16:creationId xmlns:a16="http://schemas.microsoft.com/office/drawing/2014/main" id="{235CB64D-42B9-4582-8328-2693F18B7CD5}"/>
              </a:ext>
            </a:extLst>
          </p:cNvPr>
          <p:cNvSpPr/>
          <p:nvPr/>
        </p:nvSpPr>
        <p:spPr>
          <a:xfrm>
            <a:off x="863601" y="1211944"/>
            <a:ext cx="7215320" cy="3573816"/>
          </a:xfrm>
          <a:custGeom>
            <a:avLst/>
            <a:gdLst/>
            <a:ahLst/>
            <a:cxnLst/>
            <a:rect l="l" t="t" r="r" b="b"/>
            <a:pathLst>
              <a:path w="3456384" h="352433">
                <a:moveTo>
                  <a:pt x="49007" y="0"/>
                </a:moveTo>
                <a:lnTo>
                  <a:pt x="90010" y="0"/>
                </a:lnTo>
                <a:lnTo>
                  <a:pt x="491856" y="0"/>
                </a:lnTo>
                <a:lnTo>
                  <a:pt x="769087" y="0"/>
                </a:lnTo>
                <a:lnTo>
                  <a:pt x="810090" y="0"/>
                </a:lnTo>
                <a:lnTo>
                  <a:pt x="1107524" y="0"/>
                </a:lnTo>
                <a:lnTo>
                  <a:pt x="1148528" y="0"/>
                </a:lnTo>
                <a:lnTo>
                  <a:pt x="1211936" y="0"/>
                </a:lnTo>
                <a:lnTo>
                  <a:pt x="1234937" y="0"/>
                </a:lnTo>
                <a:lnTo>
                  <a:pt x="1550374" y="0"/>
                </a:lnTo>
                <a:lnTo>
                  <a:pt x="1636783" y="0"/>
                </a:lnTo>
                <a:lnTo>
                  <a:pt x="1677787" y="0"/>
                </a:lnTo>
                <a:lnTo>
                  <a:pt x="1827604" y="0"/>
                </a:lnTo>
                <a:lnTo>
                  <a:pt x="1868608" y="0"/>
                </a:lnTo>
                <a:lnTo>
                  <a:pt x="1955017" y="0"/>
                </a:lnTo>
                <a:lnTo>
                  <a:pt x="2270454" y="0"/>
                </a:lnTo>
                <a:lnTo>
                  <a:pt x="2293455" y="0"/>
                </a:lnTo>
                <a:lnTo>
                  <a:pt x="2356863" y="0"/>
                </a:lnTo>
                <a:lnTo>
                  <a:pt x="2397867" y="0"/>
                </a:lnTo>
                <a:lnTo>
                  <a:pt x="2695301" y="0"/>
                </a:lnTo>
                <a:lnTo>
                  <a:pt x="2736304" y="0"/>
                </a:lnTo>
                <a:lnTo>
                  <a:pt x="3013535" y="0"/>
                </a:lnTo>
                <a:lnTo>
                  <a:pt x="3415381" y="0"/>
                </a:lnTo>
                <a:lnTo>
                  <a:pt x="3456384" y="0"/>
                </a:lnTo>
                <a:lnTo>
                  <a:pt x="3456384" y="100695"/>
                </a:lnTo>
                <a:lnTo>
                  <a:pt x="3456384" y="209781"/>
                </a:lnTo>
                <a:lnTo>
                  <a:pt x="3456384" y="310476"/>
                </a:lnTo>
                <a:cubicBezTo>
                  <a:pt x="3456384" y="333649"/>
                  <a:pt x="3434444" y="352433"/>
                  <a:pt x="3407378" y="352433"/>
                </a:cubicBezTo>
                <a:lnTo>
                  <a:pt x="3366374" y="352433"/>
                </a:lnTo>
                <a:lnTo>
                  <a:pt x="2964528" y="352433"/>
                </a:lnTo>
                <a:lnTo>
                  <a:pt x="2687298" y="352433"/>
                </a:lnTo>
                <a:lnTo>
                  <a:pt x="2646294" y="352433"/>
                </a:lnTo>
                <a:lnTo>
                  <a:pt x="2348860" y="352433"/>
                </a:lnTo>
                <a:lnTo>
                  <a:pt x="2307857" y="352433"/>
                </a:lnTo>
                <a:lnTo>
                  <a:pt x="2244448" y="352433"/>
                </a:lnTo>
                <a:lnTo>
                  <a:pt x="2221447" y="352433"/>
                </a:lnTo>
                <a:lnTo>
                  <a:pt x="1906011" y="352433"/>
                </a:lnTo>
                <a:lnTo>
                  <a:pt x="1819601" y="352433"/>
                </a:lnTo>
                <a:lnTo>
                  <a:pt x="1778598" y="352433"/>
                </a:lnTo>
                <a:lnTo>
                  <a:pt x="1628780" y="352433"/>
                </a:lnTo>
                <a:lnTo>
                  <a:pt x="1587777" y="352433"/>
                </a:lnTo>
                <a:lnTo>
                  <a:pt x="1501367" y="352433"/>
                </a:lnTo>
                <a:lnTo>
                  <a:pt x="1185931" y="352433"/>
                </a:lnTo>
                <a:lnTo>
                  <a:pt x="1162929" y="352433"/>
                </a:lnTo>
                <a:lnTo>
                  <a:pt x="1099521" y="352433"/>
                </a:lnTo>
                <a:lnTo>
                  <a:pt x="1058518" y="352433"/>
                </a:lnTo>
                <a:lnTo>
                  <a:pt x="761084" y="352433"/>
                </a:lnTo>
                <a:lnTo>
                  <a:pt x="720080" y="352433"/>
                </a:lnTo>
                <a:lnTo>
                  <a:pt x="442849" y="352433"/>
                </a:lnTo>
                <a:lnTo>
                  <a:pt x="41004" y="352433"/>
                </a:lnTo>
                <a:lnTo>
                  <a:pt x="0" y="352433"/>
                </a:lnTo>
                <a:lnTo>
                  <a:pt x="0" y="251738"/>
                </a:lnTo>
                <a:lnTo>
                  <a:pt x="0" y="142653"/>
                </a:lnTo>
                <a:lnTo>
                  <a:pt x="0" y="41957"/>
                </a:lnTo>
                <a:cubicBezTo>
                  <a:pt x="0" y="18785"/>
                  <a:pt x="21941" y="0"/>
                  <a:pt x="49007" y="0"/>
                </a:cubicBez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sz="1400" u="none" dirty="0">
              <a:solidFill>
                <a:schemeClr val="tx1"/>
              </a:solidFill>
              <a:latin typeface="UniCredit" panose="02000506040000020004" pitchFamily="2" charset="0"/>
              <a:ea typeface="Calibri" panose="020F0502020204030204" pitchFamily="34" charset="0"/>
            </a:endParaRPr>
          </a:p>
          <a:p>
            <a:pPr algn="just"/>
            <a:endParaRPr lang="it-IT" sz="1400" dirty="0">
              <a:solidFill>
                <a:schemeClr val="tx1"/>
              </a:solidFill>
              <a:latin typeface="UniCredit" panose="02000506040000020004" pitchFamily="2" charset="0"/>
              <a:ea typeface="Calibri" panose="020F0502020204030204" pitchFamily="34" charset="0"/>
            </a:endParaRPr>
          </a:p>
          <a:p>
            <a:pPr algn="just"/>
            <a:r>
              <a:rPr lang="it-IT" sz="1400" u="none" dirty="0">
                <a:solidFill>
                  <a:schemeClr val="tx1"/>
                </a:solidFill>
                <a:latin typeface="UniCredit" panose="02000506040000020004" pitchFamily="2" charset="0"/>
                <a:ea typeface="Calibri" panose="020F0502020204030204" pitchFamily="34" charset="0"/>
              </a:rPr>
              <a:t>Il documento illustra le modalità di attivazione di reclami da parte di ciascun interessato.</a:t>
            </a:r>
          </a:p>
          <a:p>
            <a:pPr algn="just"/>
            <a:r>
              <a:rPr lang="it-IT" sz="1400" u="none" dirty="0">
                <a:solidFill>
                  <a:schemeClr val="tx1"/>
                </a:solidFill>
                <a:latin typeface="UniCredit" panose="02000506040000020004" pitchFamily="2" charset="0"/>
                <a:ea typeface="Calibri" panose="020F0502020204030204" pitchFamily="34" charset="0"/>
              </a:rPr>
              <a:t>Sinteticamente:</a:t>
            </a:r>
          </a:p>
          <a:p>
            <a:pPr algn="just"/>
            <a:endParaRPr lang="it-IT" sz="1400" b="1" u="none" dirty="0">
              <a:solidFill>
                <a:schemeClr val="tx1"/>
              </a:solidFill>
              <a:latin typeface="UniCredit" panose="02000506040000020004" pitchFamily="2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u="none" dirty="0">
                <a:solidFill>
                  <a:schemeClr val="tx1"/>
                </a:solidFill>
                <a:latin typeface="UniCredit" panose="02000506040000020004" pitchFamily="2" charset="0"/>
                <a:ea typeface="Calibri" panose="020F0502020204030204" pitchFamily="34" charset="0"/>
              </a:rPr>
              <a:t>per  le  </a:t>
            </a:r>
            <a:r>
              <a:rPr lang="it-IT" sz="1400" b="1" u="none" dirty="0">
                <a:solidFill>
                  <a:schemeClr val="tx1"/>
                </a:solidFill>
                <a:latin typeface="UniCredit" panose="02000506040000020004" pitchFamily="2" charset="0"/>
                <a:ea typeface="Calibri" panose="020F0502020204030204" pitchFamily="34" charset="0"/>
              </a:rPr>
              <a:t>prestazioni  garantite  da  polizza  assicurativa  </a:t>
            </a:r>
            <a:r>
              <a:rPr lang="it-IT" sz="1400" u="none" dirty="0">
                <a:solidFill>
                  <a:schemeClr val="tx1"/>
                </a:solidFill>
                <a:latin typeface="UniCredit" panose="02000506040000020004" pitchFamily="2" charset="0"/>
                <a:ea typeface="Calibri" panose="020F0502020204030204" pitchFamily="34" charset="0"/>
              </a:rPr>
              <a:t>è  prevista  la  possibilità  di  attivare  la procedura  di  richiesta  di  informazioni  e di  reclamo  assicurativo.  Tale impostazione è coerente con le previsioni della normativa IVASS - cui è soggetta la Compagnia di Assicurazione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u="none" dirty="0">
              <a:solidFill>
                <a:schemeClr val="tx1"/>
              </a:solidFill>
              <a:latin typeface="UniCredit" panose="02000506040000020004" pitchFamily="2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u="none" dirty="0">
                <a:solidFill>
                  <a:schemeClr val="tx1"/>
                </a:solidFill>
                <a:latin typeface="UniCredit" panose="02000506040000020004" pitchFamily="2" charset="0"/>
                <a:ea typeface="Calibri" panose="020F0502020204030204" pitchFamily="34" charset="0"/>
              </a:rPr>
              <a:t>Inoltre, l’assistito può sempre richiedere informazioni al Numero Dedicato </a:t>
            </a:r>
            <a:r>
              <a:rPr lang="it-IT" sz="1400" b="1" u="none" dirty="0">
                <a:solidFill>
                  <a:schemeClr val="tx1"/>
                </a:solidFill>
                <a:latin typeface="UniCredit" panose="02000506040000020004" pitchFamily="2" charset="0"/>
                <a:ea typeface="Calibri" panose="020F0502020204030204" pitchFamily="34" charset="0"/>
              </a:rPr>
              <a:t>800.590.590</a:t>
            </a:r>
            <a:r>
              <a:rPr lang="it-IT" sz="1400" u="none" dirty="0">
                <a:solidFill>
                  <a:schemeClr val="tx1"/>
                </a:solidFill>
                <a:latin typeface="UniCredit" panose="02000506040000020004" pitchFamily="2" charset="0"/>
                <a:ea typeface="Calibri" panose="020F0502020204030204" pitchFamily="34" charset="0"/>
              </a:rPr>
              <a:t> o dall’estero al +39.02.82951111, da lunedì alla domenica dalle 7.00 alle 20.00, oppure utilizzare la funzione di </a:t>
            </a:r>
            <a:r>
              <a:rPr lang="it-IT" sz="1400" b="1" u="none" dirty="0">
                <a:solidFill>
                  <a:schemeClr val="tx1"/>
                </a:solidFill>
                <a:latin typeface="UniCredit" panose="02000506040000020004" pitchFamily="2" charset="0"/>
                <a:ea typeface="Calibri" panose="020F0502020204030204" pitchFamily="34" charset="0"/>
              </a:rPr>
              <a:t>Tracking</a:t>
            </a:r>
            <a:r>
              <a:rPr lang="it-IT" sz="1400" u="none" dirty="0">
                <a:solidFill>
                  <a:schemeClr val="tx1"/>
                </a:solidFill>
                <a:latin typeface="UniCredit" panose="02000506040000020004" pitchFamily="2" charset="0"/>
                <a:ea typeface="Calibri" panose="020F0502020204030204" pitchFamily="34" charset="0"/>
              </a:rPr>
              <a:t> presente nella propria area riservata, dove potrà visualizzare lo stato delle richieste inserite e potrà inviare note al liquidatore per ricevere informazioni sulla pratica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u="none" dirty="0">
              <a:solidFill>
                <a:schemeClr val="tx1"/>
              </a:solidFill>
              <a:latin typeface="UniCredit" panose="02000506040000020004" pitchFamily="2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u="none" dirty="0">
                <a:solidFill>
                  <a:schemeClr val="tx1"/>
                </a:solidFill>
                <a:latin typeface="UniCredit" panose="02000506040000020004" pitchFamily="2" charset="0"/>
                <a:ea typeface="Calibri" panose="020F0502020204030204" pitchFamily="34" charset="0"/>
              </a:rPr>
              <a:t>per tutte le altre </a:t>
            </a:r>
            <a:r>
              <a:rPr lang="it-IT" sz="1400" b="1" u="none" dirty="0">
                <a:solidFill>
                  <a:schemeClr val="tx1"/>
                </a:solidFill>
                <a:latin typeface="UniCredit" panose="02000506040000020004" pitchFamily="2" charset="0"/>
                <a:ea typeface="Calibri" panose="020F0502020204030204" pitchFamily="34" charset="0"/>
              </a:rPr>
              <a:t>prestazioni non garantite da polizza assicurativa </a:t>
            </a:r>
            <a:r>
              <a:rPr lang="it-IT" sz="1400" u="none" dirty="0">
                <a:solidFill>
                  <a:schemeClr val="tx1"/>
                </a:solidFill>
                <a:latin typeface="UniCredit" panose="02000506040000020004" pitchFamily="2" charset="0"/>
                <a:ea typeface="Calibri" panose="020F0502020204030204" pitchFamily="34" charset="0"/>
              </a:rPr>
              <a:t>(es. cure dentarie gestite dal provider AON) è possibile ricorrere all’apposita procedura di reclamo interno di Uni.C.A.</a:t>
            </a:r>
          </a:p>
          <a:p>
            <a:pPr algn="just"/>
            <a:endParaRPr lang="it-IT" sz="1400" u="none" dirty="0">
              <a:solidFill>
                <a:schemeClr val="tx1"/>
              </a:solidFill>
              <a:latin typeface="UniCredit" panose="02000506040000020004" pitchFamily="2" charset="0"/>
              <a:ea typeface="Calibri" panose="020F0502020204030204" pitchFamily="34" charset="0"/>
            </a:endParaRPr>
          </a:p>
        </p:txBody>
      </p:sp>
      <p:sp>
        <p:nvSpPr>
          <p:cNvPr id="13" name="Goccia 54">
            <a:extLst>
              <a:ext uri="{FF2B5EF4-FFF2-40B4-BE49-F238E27FC236}">
                <a16:creationId xmlns:a16="http://schemas.microsoft.com/office/drawing/2014/main" id="{5521E153-6F55-4E8E-9A7E-968A3DE759CF}"/>
              </a:ext>
            </a:extLst>
          </p:cNvPr>
          <p:cNvSpPr/>
          <p:nvPr/>
        </p:nvSpPr>
        <p:spPr>
          <a:xfrm rot="2700000">
            <a:off x="778223" y="956210"/>
            <a:ext cx="170755" cy="166498"/>
          </a:xfrm>
          <a:prstGeom prst="teardrop">
            <a:avLst/>
          </a:prstGeom>
          <a:gradFill>
            <a:gsLst>
              <a:gs pos="0">
                <a:srgbClr val="EA5C4D"/>
              </a:gs>
              <a:gs pos="44000">
                <a:srgbClr val="E2001A"/>
              </a:gs>
              <a:gs pos="83000">
                <a:srgbClr val="AA1C0D"/>
              </a:gs>
            </a:gsLst>
            <a:lin ang="21000000" scaled="0"/>
          </a:gra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it-IT" sz="900" dirty="0">
              <a:solidFill>
                <a:prstClr val="white"/>
              </a:solidFill>
              <a:latin typeface="UniCredit"/>
            </a:endParaRPr>
          </a:p>
        </p:txBody>
      </p:sp>
    </p:spTree>
    <p:extLst>
      <p:ext uri="{BB962C8B-B14F-4D97-AF65-F5344CB8AC3E}">
        <p14:creationId xmlns:p14="http://schemas.microsoft.com/office/powerpoint/2010/main" val="171085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1CE626-6B95-B04E-86AA-CD92CB978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239" y="1213373"/>
            <a:ext cx="5961047" cy="68074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400" b="1" kern="0" dirty="0">
                <a:solidFill>
                  <a:srgbClr val="000000"/>
                </a:solidFill>
                <a:latin typeface="UniCredit (Body)"/>
              </a:rPr>
              <a:t>Richiesta di informazioni per prestazioni garantite da polizza assicurativa</a:t>
            </a:r>
            <a:endParaRPr lang="en-US" sz="2400" b="1" kern="0" dirty="0">
              <a:solidFill>
                <a:srgbClr val="000000"/>
              </a:solidFill>
              <a:latin typeface="UniCredit (Body)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974A01B-EF3A-9F45-BD0D-87A6E185E8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9817" y="1302866"/>
            <a:ext cx="372215" cy="396000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8209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E31DCA-E325-4FAA-8667-94BED2ECB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02" y="242410"/>
            <a:ext cx="9051657" cy="372248"/>
          </a:xfrm>
        </p:spPr>
        <p:txBody>
          <a:bodyPr/>
          <a:lstStyle/>
          <a:p>
            <a:r>
              <a:rPr lang="it-IT" dirty="0"/>
              <a:t>Richiesta di informazioni per prestazioni garantite da polizza assicurativa</a:t>
            </a:r>
          </a:p>
        </p:txBody>
      </p:sp>
      <p:sp>
        <p:nvSpPr>
          <p:cNvPr id="11" name="Rettangolo con angoli arrotondati in diagonale 102">
            <a:extLst>
              <a:ext uri="{FF2B5EF4-FFF2-40B4-BE49-F238E27FC236}">
                <a16:creationId xmlns:a16="http://schemas.microsoft.com/office/drawing/2014/main" id="{629B29EB-FEE3-4601-BE42-68A4E5930952}"/>
              </a:ext>
            </a:extLst>
          </p:cNvPr>
          <p:cNvSpPr/>
          <p:nvPr/>
        </p:nvSpPr>
        <p:spPr>
          <a:xfrm>
            <a:off x="98425" y="994229"/>
            <a:ext cx="1439532" cy="4034971"/>
          </a:xfrm>
          <a:prstGeom prst="round2DiagRect">
            <a:avLst>
              <a:gd name="adj1" fmla="val 6594"/>
              <a:gd name="adj2" fmla="val 0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175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endParaRPr lang="it-IT" sz="1200" b="1" dirty="0">
              <a:solidFill>
                <a:srgbClr val="FFFFFF"/>
              </a:solidFill>
              <a:latin typeface="UniCredit"/>
            </a:endParaRPr>
          </a:p>
          <a:p>
            <a:pPr algn="ctr">
              <a:lnSpc>
                <a:spcPct val="90000"/>
              </a:lnSpc>
            </a:pPr>
            <a:endParaRPr lang="it-IT" sz="1200" b="1" dirty="0">
              <a:solidFill>
                <a:srgbClr val="FFFFFF"/>
              </a:solidFill>
              <a:latin typeface="UniCredit"/>
            </a:endParaRPr>
          </a:p>
          <a:p>
            <a:pPr algn="ctr">
              <a:lnSpc>
                <a:spcPct val="90000"/>
              </a:lnSpc>
            </a:pPr>
            <a:endParaRPr lang="it-IT" sz="1200" b="1" dirty="0">
              <a:solidFill>
                <a:srgbClr val="FFFFFF"/>
              </a:solidFill>
              <a:latin typeface="UniCredit"/>
            </a:endParaRPr>
          </a:p>
          <a:p>
            <a:pPr algn="ctr">
              <a:lnSpc>
                <a:spcPct val="90000"/>
              </a:lnSpc>
            </a:pPr>
            <a:endParaRPr lang="it-IT" sz="1200" b="1" dirty="0">
              <a:solidFill>
                <a:srgbClr val="FFFFFF"/>
              </a:solidFill>
              <a:latin typeface="UniCredit"/>
            </a:endParaRPr>
          </a:p>
          <a:p>
            <a:pPr algn="ctr">
              <a:lnSpc>
                <a:spcPct val="90000"/>
              </a:lnSpc>
            </a:pPr>
            <a:endParaRPr lang="it-IT" sz="1200" b="1" dirty="0">
              <a:solidFill>
                <a:srgbClr val="FFFFFF"/>
              </a:solidFill>
              <a:latin typeface="UniCredit"/>
            </a:endParaRPr>
          </a:p>
        </p:txBody>
      </p:sp>
      <p:sp>
        <p:nvSpPr>
          <p:cNvPr id="13" name="Rettangolo con angoli arrotondati in diagonale 102">
            <a:extLst>
              <a:ext uri="{FF2B5EF4-FFF2-40B4-BE49-F238E27FC236}">
                <a16:creationId xmlns:a16="http://schemas.microsoft.com/office/drawing/2014/main" id="{00F4F61A-3DBB-4794-A0DA-0B09BE3AC591}"/>
              </a:ext>
            </a:extLst>
          </p:cNvPr>
          <p:cNvSpPr/>
          <p:nvPr/>
        </p:nvSpPr>
        <p:spPr>
          <a:xfrm>
            <a:off x="98424" y="754744"/>
            <a:ext cx="6491061" cy="239486"/>
          </a:xfrm>
          <a:prstGeom prst="round2DiagRect">
            <a:avLst/>
          </a:prstGeom>
          <a:gradFill>
            <a:gsLst>
              <a:gs pos="0">
                <a:srgbClr val="E8413E"/>
              </a:gs>
              <a:gs pos="44000">
                <a:srgbClr val="E8413E"/>
              </a:gs>
              <a:gs pos="81000">
                <a:srgbClr val="F7A712"/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5000" rtlCol="0" anchor="ctr">
            <a:noAutofit/>
          </a:bodyPr>
          <a:lstStyle/>
          <a:p>
            <a:pPr algn="ctr"/>
            <a:r>
              <a:rPr lang="it-IT" sz="1400" b="1" dirty="0">
                <a:solidFill>
                  <a:srgbClr val="FFFFFF"/>
                </a:solidFill>
              </a:rPr>
              <a:t>RICHIESTA DI INFORMAZIONI</a:t>
            </a:r>
          </a:p>
        </p:txBody>
      </p:sp>
      <p:sp>
        <p:nvSpPr>
          <p:cNvPr id="14" name="Rettangolo 39">
            <a:extLst>
              <a:ext uri="{FF2B5EF4-FFF2-40B4-BE49-F238E27FC236}">
                <a16:creationId xmlns:a16="http://schemas.microsoft.com/office/drawing/2014/main" id="{CC05A521-AA6A-4D75-9441-9D74B9BD13EE}"/>
              </a:ext>
            </a:extLst>
          </p:cNvPr>
          <p:cNvSpPr/>
          <p:nvPr/>
        </p:nvSpPr>
        <p:spPr>
          <a:xfrm>
            <a:off x="1496867" y="970251"/>
            <a:ext cx="5092619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endParaRPr lang="it-IT" sz="900" u="none" kern="0" dirty="0">
              <a:solidFill>
                <a:srgbClr val="000000"/>
              </a:solidFill>
              <a:latin typeface="UniCredit" pitchFamily="50" charset="0"/>
            </a:endParaRPr>
          </a:p>
          <a:p>
            <a:pPr>
              <a:lnSpc>
                <a:spcPts val="1100"/>
              </a:lnSpc>
            </a:pPr>
            <a:r>
              <a:rPr lang="it-IT" sz="1200" u="none" kern="0" dirty="0">
                <a:solidFill>
                  <a:srgbClr val="000000"/>
                </a:solidFill>
                <a:latin typeface="UniCredit" pitchFamily="50" charset="0"/>
              </a:rPr>
              <a:t>Per ricevere assistenza o informazioni, ad esempio:</a:t>
            </a:r>
          </a:p>
          <a:p>
            <a:pPr>
              <a:lnSpc>
                <a:spcPts val="1100"/>
              </a:lnSpc>
            </a:pPr>
            <a:endParaRPr lang="it-IT" sz="1200" u="none" kern="0" dirty="0">
              <a:solidFill>
                <a:srgbClr val="000000"/>
              </a:solidFill>
              <a:latin typeface="UniCredit" pitchFamily="50" charset="0"/>
            </a:endParaRPr>
          </a:p>
          <a:p>
            <a:pPr marL="171450" indent="-171450">
              <a:lnSpc>
                <a:spcPts val="1100"/>
              </a:lnSpc>
              <a:buFont typeface="Arial" panose="020B0604020202020204" pitchFamily="34" charset="0"/>
              <a:buChar char="•"/>
            </a:pPr>
            <a:r>
              <a:rPr lang="it-IT" sz="1200" u="none" kern="0" dirty="0">
                <a:solidFill>
                  <a:srgbClr val="000000"/>
                </a:solidFill>
                <a:latin typeface="UniCredit" pitchFamily="50" charset="0"/>
              </a:rPr>
              <a:t>sulle condizioni contrattuali;</a:t>
            </a:r>
          </a:p>
          <a:p>
            <a:pPr marL="171450" indent="-171450">
              <a:lnSpc>
                <a:spcPts val="1100"/>
              </a:lnSpc>
              <a:buFont typeface="Arial" panose="020B0604020202020204" pitchFamily="34" charset="0"/>
              <a:buChar char="•"/>
            </a:pPr>
            <a:r>
              <a:rPr lang="it-IT" sz="1200" u="none" kern="0" dirty="0">
                <a:solidFill>
                  <a:srgbClr val="000000"/>
                </a:solidFill>
                <a:latin typeface="UniCredit" pitchFamily="50" charset="0"/>
              </a:rPr>
              <a:t>sulle motivazioni di respingimento di una richiesta di rimborso;</a:t>
            </a:r>
          </a:p>
          <a:p>
            <a:pPr marL="171450" indent="-171450">
              <a:lnSpc>
                <a:spcPts val="1100"/>
              </a:lnSpc>
              <a:buFont typeface="Arial" panose="020B0604020202020204" pitchFamily="34" charset="0"/>
              <a:buChar char="•"/>
            </a:pPr>
            <a:r>
              <a:rPr lang="it-IT" sz="1200" u="none" kern="0" dirty="0">
                <a:solidFill>
                  <a:srgbClr val="000000"/>
                </a:solidFill>
                <a:latin typeface="UniCredit" pitchFamily="50" charset="0"/>
              </a:rPr>
              <a:t>sull’annullamento di una pratica diretta;</a:t>
            </a:r>
          </a:p>
          <a:p>
            <a:pPr marL="171450" indent="-171450">
              <a:lnSpc>
                <a:spcPts val="1100"/>
              </a:lnSpc>
              <a:buFont typeface="Arial" panose="020B0604020202020204" pitchFamily="34" charset="0"/>
              <a:buChar char="•"/>
            </a:pPr>
            <a:r>
              <a:rPr lang="it-IT" sz="1200" u="none" kern="0" dirty="0">
                <a:solidFill>
                  <a:srgbClr val="000000"/>
                </a:solidFill>
                <a:latin typeface="UniCredit" pitchFamily="50" charset="0"/>
              </a:rPr>
              <a:t>sui criteri liquidativi o autorizzativi;</a:t>
            </a:r>
          </a:p>
          <a:p>
            <a:pPr marL="171450" indent="-171450">
              <a:lnSpc>
                <a:spcPts val="1100"/>
              </a:lnSpc>
              <a:buFont typeface="Arial" panose="020B0604020202020204" pitchFamily="34" charset="0"/>
              <a:buChar char="•"/>
            </a:pPr>
            <a:r>
              <a:rPr lang="it-IT" sz="1200" u="none" kern="0" dirty="0">
                <a:solidFill>
                  <a:srgbClr val="000000"/>
                </a:solidFill>
                <a:latin typeface="UniCredit" pitchFamily="50" charset="0"/>
              </a:rPr>
              <a:t>sullo stato di una pratica;</a:t>
            </a:r>
          </a:p>
          <a:p>
            <a:pPr marL="171450" indent="-171450">
              <a:lnSpc>
                <a:spcPts val="1100"/>
              </a:lnSpc>
              <a:buFont typeface="Arial" panose="020B0604020202020204" pitchFamily="34" charset="0"/>
              <a:buChar char="•"/>
            </a:pPr>
            <a:r>
              <a:rPr lang="it-IT" sz="1200" u="none" kern="0" dirty="0">
                <a:solidFill>
                  <a:srgbClr val="000000"/>
                </a:solidFill>
                <a:latin typeface="UniCredit" pitchFamily="50" charset="0"/>
              </a:rPr>
              <a:t>sull’accredito della somma liquidata;</a:t>
            </a:r>
          </a:p>
          <a:p>
            <a:pPr>
              <a:lnSpc>
                <a:spcPts val="1100"/>
              </a:lnSpc>
            </a:pPr>
            <a:endParaRPr lang="it-IT" sz="900" u="none" dirty="0"/>
          </a:p>
          <a:p>
            <a:pPr>
              <a:lnSpc>
                <a:spcPts val="1100"/>
              </a:lnSpc>
            </a:pPr>
            <a:endParaRPr lang="it-IT" sz="900" dirty="0"/>
          </a:p>
          <a:p>
            <a:pPr>
              <a:lnSpc>
                <a:spcPts val="1100"/>
              </a:lnSpc>
            </a:pPr>
            <a:r>
              <a:rPr lang="it-IT" sz="1200" kern="0" dirty="0">
                <a:solidFill>
                  <a:srgbClr val="000000"/>
                </a:solidFill>
                <a:latin typeface="UniCredit" pitchFamily="50" charset="0"/>
              </a:rPr>
              <a:t>L’assistito può utilizzare il form di richiesta informazioni presente sul sito di Generali &gt; Area Clienti &gt; Area riservata UniCA &gt; Informazioni sui servizi.</a:t>
            </a:r>
          </a:p>
          <a:p>
            <a:pPr>
              <a:lnSpc>
                <a:spcPts val="1100"/>
              </a:lnSpc>
            </a:pPr>
            <a:endParaRPr lang="it-IT" sz="1200" kern="0" dirty="0">
              <a:solidFill>
                <a:srgbClr val="000000"/>
              </a:solidFill>
              <a:latin typeface="UniCredit" pitchFamily="50" charset="0"/>
            </a:endParaRPr>
          </a:p>
          <a:p>
            <a:pPr>
              <a:lnSpc>
                <a:spcPts val="1100"/>
              </a:lnSpc>
            </a:pPr>
            <a:r>
              <a:rPr lang="it-IT" sz="1200" kern="0" dirty="0">
                <a:solidFill>
                  <a:srgbClr val="000000"/>
                </a:solidFill>
                <a:latin typeface="UniCredit" pitchFamily="50" charset="0"/>
              </a:rPr>
              <a:t>Di seguito il link diretto alla pagina Informazioni sui servizi dove è possibile trovare le risposte alle domande più frequenti e aprire una segnalazione compilando l’apposito form:</a:t>
            </a:r>
          </a:p>
          <a:p>
            <a:pPr>
              <a:lnSpc>
                <a:spcPts val="1100"/>
              </a:lnSpc>
            </a:pPr>
            <a:r>
              <a:rPr lang="it-IT" sz="1200" dirty="0">
                <a:hlinkClick r:id="rId3"/>
              </a:rPr>
              <a:t>FAQ Informazioni</a:t>
            </a:r>
            <a:endParaRPr lang="it-IT" sz="900" u="none" dirty="0"/>
          </a:p>
        </p:txBody>
      </p:sp>
      <p:sp>
        <p:nvSpPr>
          <p:cNvPr id="15" name="Rettangolo con angoli arrotondati in diagonale 102">
            <a:extLst>
              <a:ext uri="{FF2B5EF4-FFF2-40B4-BE49-F238E27FC236}">
                <a16:creationId xmlns:a16="http://schemas.microsoft.com/office/drawing/2014/main" id="{7EE52271-135C-431E-A1F0-957B30608D9A}"/>
              </a:ext>
            </a:extLst>
          </p:cNvPr>
          <p:cNvSpPr/>
          <p:nvPr/>
        </p:nvSpPr>
        <p:spPr>
          <a:xfrm>
            <a:off x="6778170" y="754744"/>
            <a:ext cx="2286723" cy="239485"/>
          </a:xfrm>
          <a:prstGeom prst="round2DiagRect">
            <a:avLst/>
          </a:prstGeom>
          <a:gradFill>
            <a:gsLst>
              <a:gs pos="0">
                <a:srgbClr val="E8413E"/>
              </a:gs>
              <a:gs pos="44000">
                <a:srgbClr val="E8413E"/>
              </a:gs>
              <a:gs pos="81000">
                <a:srgbClr val="F7A712"/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5000" rtlCol="0" anchor="ctr">
            <a:noAutofit/>
          </a:bodyPr>
          <a:lstStyle/>
          <a:p>
            <a:pPr algn="ctr"/>
            <a:r>
              <a:rPr lang="it-IT" sz="1400" b="1" dirty="0">
                <a:solidFill>
                  <a:srgbClr val="FFFFFF"/>
                </a:solidFill>
              </a:rPr>
              <a:t>Tempi di risposta al Form</a:t>
            </a:r>
          </a:p>
        </p:txBody>
      </p:sp>
      <p:sp>
        <p:nvSpPr>
          <p:cNvPr id="16" name="Rettangolo 2">
            <a:extLst>
              <a:ext uri="{FF2B5EF4-FFF2-40B4-BE49-F238E27FC236}">
                <a16:creationId xmlns:a16="http://schemas.microsoft.com/office/drawing/2014/main" id="{4B885F08-753F-4A48-89A5-F73876679BE4}"/>
              </a:ext>
            </a:extLst>
          </p:cNvPr>
          <p:cNvSpPr/>
          <p:nvPr/>
        </p:nvSpPr>
        <p:spPr>
          <a:xfrm>
            <a:off x="27132" y="1214289"/>
            <a:ext cx="1510825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400" b="1" u="none" dirty="0">
                <a:solidFill>
                  <a:schemeClr val="bg1"/>
                </a:solidFill>
                <a:latin typeface="UniCredit" panose="02000506040000020004" pitchFamily="2" charset="0"/>
              </a:rPr>
              <a:t>PRESTAZIONI GARANTITE DA POLIZZA ASSICURATIVA</a:t>
            </a:r>
          </a:p>
          <a:p>
            <a:pPr algn="ctr">
              <a:lnSpc>
                <a:spcPct val="80000"/>
              </a:lnSpc>
            </a:pPr>
            <a:endParaRPr lang="it-IT" sz="1400" b="1" u="none" dirty="0">
              <a:solidFill>
                <a:schemeClr val="bg1"/>
              </a:solidFill>
              <a:latin typeface="UniCredit" panose="02000506040000020004" pitchFamily="2" charset="0"/>
            </a:endParaRPr>
          </a:p>
          <a:p>
            <a:pPr algn="ctr">
              <a:lnSpc>
                <a:spcPct val="80000"/>
              </a:lnSpc>
            </a:pPr>
            <a:r>
              <a:rPr lang="it-IT" sz="1400" b="1" u="none" dirty="0">
                <a:solidFill>
                  <a:schemeClr val="bg1"/>
                </a:solidFill>
                <a:latin typeface="UniCredit" panose="02000506040000020004" pitchFamily="2" charset="0"/>
              </a:rPr>
              <a:t>(es. ricoveri, visite specialistiche, etc.)</a:t>
            </a:r>
          </a:p>
          <a:p>
            <a:pPr algn="ctr"/>
            <a:endParaRPr lang="en-US" altLang="en-US" sz="1400" b="1" u="none" dirty="0">
              <a:solidFill>
                <a:schemeClr val="bg1"/>
              </a:solidFill>
              <a:latin typeface="UniCredit" panose="02000506040000020004" pitchFamily="2" charset="0"/>
            </a:endParaRPr>
          </a:p>
          <a:p>
            <a:pPr algn="ctr"/>
            <a:endParaRPr lang="en-US" altLang="en-US" sz="1400" b="1" u="none" dirty="0">
              <a:solidFill>
                <a:schemeClr val="bg1"/>
              </a:solidFill>
              <a:latin typeface="UniCredit" panose="02000506040000020004" pitchFamily="2" charset="0"/>
            </a:endParaRPr>
          </a:p>
        </p:txBody>
      </p:sp>
      <p:sp>
        <p:nvSpPr>
          <p:cNvPr id="2" name="Rettangolo 39">
            <a:extLst>
              <a:ext uri="{FF2B5EF4-FFF2-40B4-BE49-F238E27FC236}">
                <a16:creationId xmlns:a16="http://schemas.microsoft.com/office/drawing/2014/main" id="{F20BCFCA-5B14-FA1E-1D1B-0CCBAF242B55}"/>
              </a:ext>
            </a:extLst>
          </p:cNvPr>
          <p:cNvSpPr/>
          <p:nvPr/>
        </p:nvSpPr>
        <p:spPr>
          <a:xfrm>
            <a:off x="7291107" y="1097590"/>
            <a:ext cx="1260848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it-IT" sz="1200" b="1" kern="0" dirty="0">
                <a:solidFill>
                  <a:srgbClr val="000000"/>
                </a:solidFill>
                <a:latin typeface="UniCredit" pitchFamily="50" charset="0"/>
              </a:rPr>
              <a:t>7 gg lavorativi</a:t>
            </a:r>
            <a:endParaRPr lang="it-IT" sz="1200" b="1" u="none" kern="0" dirty="0">
              <a:solidFill>
                <a:srgbClr val="000000"/>
              </a:solidFill>
              <a:latin typeface="UniCredi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278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1CE626-6B95-B04E-86AA-CD92CB978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239" y="1213373"/>
            <a:ext cx="5961047" cy="68074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400" b="1" kern="0" dirty="0">
                <a:solidFill>
                  <a:srgbClr val="000000"/>
                </a:solidFill>
                <a:latin typeface="UniCredit (Body)"/>
              </a:rPr>
              <a:t>Reclamo assicurativo per prestazioni garantite da polizza assicurativa</a:t>
            </a:r>
            <a:endParaRPr lang="en-US" sz="2400" b="1" kern="0" dirty="0">
              <a:solidFill>
                <a:srgbClr val="000000"/>
              </a:solidFill>
              <a:latin typeface="UniCredit (Body)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974A01B-EF3A-9F45-BD0D-87A6E185E8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9817" y="1302866"/>
            <a:ext cx="372215" cy="396000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69579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E31DCA-E325-4FAA-8667-94BED2ECB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02" y="242410"/>
            <a:ext cx="9051657" cy="372248"/>
          </a:xfrm>
        </p:spPr>
        <p:txBody>
          <a:bodyPr/>
          <a:lstStyle/>
          <a:p>
            <a:r>
              <a:rPr lang="it-IT" dirty="0"/>
              <a:t>Reclamo assicurativo per prestazioni garantite da polizza assicurativa</a:t>
            </a:r>
          </a:p>
        </p:txBody>
      </p:sp>
      <p:sp>
        <p:nvSpPr>
          <p:cNvPr id="11" name="Rettangolo con angoli arrotondati in diagonale 102">
            <a:extLst>
              <a:ext uri="{FF2B5EF4-FFF2-40B4-BE49-F238E27FC236}">
                <a16:creationId xmlns:a16="http://schemas.microsoft.com/office/drawing/2014/main" id="{629B29EB-FEE3-4601-BE42-68A4E5930952}"/>
              </a:ext>
            </a:extLst>
          </p:cNvPr>
          <p:cNvSpPr/>
          <p:nvPr/>
        </p:nvSpPr>
        <p:spPr>
          <a:xfrm>
            <a:off x="98425" y="994229"/>
            <a:ext cx="1439532" cy="4034971"/>
          </a:xfrm>
          <a:prstGeom prst="round2DiagRect">
            <a:avLst>
              <a:gd name="adj1" fmla="val 6594"/>
              <a:gd name="adj2" fmla="val 0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175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endParaRPr lang="it-IT" sz="1200" b="1" dirty="0">
              <a:solidFill>
                <a:srgbClr val="FFFFFF"/>
              </a:solidFill>
              <a:latin typeface="UniCredit"/>
            </a:endParaRPr>
          </a:p>
          <a:p>
            <a:pPr algn="ctr">
              <a:lnSpc>
                <a:spcPct val="90000"/>
              </a:lnSpc>
            </a:pPr>
            <a:endParaRPr lang="it-IT" sz="1200" b="1" dirty="0">
              <a:solidFill>
                <a:srgbClr val="FFFFFF"/>
              </a:solidFill>
              <a:latin typeface="UniCredit"/>
            </a:endParaRPr>
          </a:p>
          <a:p>
            <a:pPr algn="ctr">
              <a:lnSpc>
                <a:spcPct val="90000"/>
              </a:lnSpc>
            </a:pPr>
            <a:endParaRPr lang="it-IT" sz="1200" b="1" dirty="0">
              <a:solidFill>
                <a:srgbClr val="FFFFFF"/>
              </a:solidFill>
              <a:latin typeface="UniCredit"/>
            </a:endParaRPr>
          </a:p>
          <a:p>
            <a:pPr algn="ctr">
              <a:lnSpc>
                <a:spcPct val="90000"/>
              </a:lnSpc>
            </a:pPr>
            <a:endParaRPr lang="it-IT" sz="1200" b="1" dirty="0">
              <a:solidFill>
                <a:srgbClr val="FFFFFF"/>
              </a:solidFill>
              <a:latin typeface="UniCredit"/>
            </a:endParaRPr>
          </a:p>
          <a:p>
            <a:pPr algn="ctr">
              <a:lnSpc>
                <a:spcPct val="90000"/>
              </a:lnSpc>
            </a:pPr>
            <a:endParaRPr lang="it-IT" sz="1200" b="1" dirty="0">
              <a:solidFill>
                <a:srgbClr val="FFFFFF"/>
              </a:solidFill>
              <a:latin typeface="UniCredit"/>
            </a:endParaRPr>
          </a:p>
        </p:txBody>
      </p:sp>
      <p:sp>
        <p:nvSpPr>
          <p:cNvPr id="12" name="Rettangolo 26">
            <a:extLst>
              <a:ext uri="{FF2B5EF4-FFF2-40B4-BE49-F238E27FC236}">
                <a16:creationId xmlns:a16="http://schemas.microsoft.com/office/drawing/2014/main" id="{ECD26300-0972-473E-B222-7C4ABE77DF5F}"/>
              </a:ext>
            </a:extLst>
          </p:cNvPr>
          <p:cNvSpPr/>
          <p:nvPr/>
        </p:nvSpPr>
        <p:spPr>
          <a:xfrm>
            <a:off x="6695728" y="1013713"/>
            <a:ext cx="2448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u="none" kern="0" dirty="0">
                <a:solidFill>
                  <a:srgbClr val="000000"/>
                </a:solidFill>
                <a:latin typeface="UniCredit" pitchFamily="50" charset="0"/>
              </a:rPr>
              <a:t>La normativa di riferimento concede </a:t>
            </a:r>
            <a:r>
              <a:rPr lang="it-IT" sz="1200" b="1" u="none" kern="0" dirty="0">
                <a:solidFill>
                  <a:srgbClr val="000000"/>
                </a:solidFill>
                <a:latin typeface="UniCredit" pitchFamily="50" charset="0"/>
              </a:rPr>
              <a:t>45 giorni </a:t>
            </a:r>
            <a:r>
              <a:rPr lang="it-IT" sz="1200" u="none" kern="0" dirty="0">
                <a:solidFill>
                  <a:srgbClr val="000000"/>
                </a:solidFill>
                <a:latin typeface="UniCredit" pitchFamily="50" charset="0"/>
              </a:rPr>
              <a:t>entro i quali fornire una risposta al reclamo, con una possibile sospensione fino a 15 giorni per le integrazioni istruttorie in caso di reclamo riferito ai comportamenti degli Intermediari come intesi dal Provvedimento IVASS 46/2016.</a:t>
            </a:r>
          </a:p>
        </p:txBody>
      </p:sp>
      <p:sp>
        <p:nvSpPr>
          <p:cNvPr id="13" name="Rettangolo con angoli arrotondati in diagonale 102">
            <a:extLst>
              <a:ext uri="{FF2B5EF4-FFF2-40B4-BE49-F238E27FC236}">
                <a16:creationId xmlns:a16="http://schemas.microsoft.com/office/drawing/2014/main" id="{00F4F61A-3DBB-4794-A0DA-0B09BE3AC591}"/>
              </a:ext>
            </a:extLst>
          </p:cNvPr>
          <p:cNvSpPr/>
          <p:nvPr/>
        </p:nvSpPr>
        <p:spPr>
          <a:xfrm>
            <a:off x="98424" y="754744"/>
            <a:ext cx="6491061" cy="239486"/>
          </a:xfrm>
          <a:prstGeom prst="round2DiagRect">
            <a:avLst/>
          </a:prstGeom>
          <a:gradFill>
            <a:gsLst>
              <a:gs pos="0">
                <a:srgbClr val="E8413E"/>
              </a:gs>
              <a:gs pos="44000">
                <a:srgbClr val="E8413E"/>
              </a:gs>
              <a:gs pos="81000">
                <a:srgbClr val="F7A712"/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5000" rtlCol="0" anchor="ctr">
            <a:noAutofit/>
          </a:bodyPr>
          <a:lstStyle/>
          <a:p>
            <a:pPr algn="ctr"/>
            <a:r>
              <a:rPr lang="it-IT" sz="1400" b="1" dirty="0">
                <a:solidFill>
                  <a:srgbClr val="FFFFFF"/>
                </a:solidFill>
              </a:rPr>
              <a:t>RECLAMO ASSICURATIVO</a:t>
            </a:r>
          </a:p>
        </p:txBody>
      </p:sp>
      <p:sp>
        <p:nvSpPr>
          <p:cNvPr id="15" name="Rettangolo con angoli arrotondati in diagonale 102">
            <a:extLst>
              <a:ext uri="{FF2B5EF4-FFF2-40B4-BE49-F238E27FC236}">
                <a16:creationId xmlns:a16="http://schemas.microsoft.com/office/drawing/2014/main" id="{7EE52271-135C-431E-A1F0-957B30608D9A}"/>
              </a:ext>
            </a:extLst>
          </p:cNvPr>
          <p:cNvSpPr/>
          <p:nvPr/>
        </p:nvSpPr>
        <p:spPr>
          <a:xfrm>
            <a:off x="6778170" y="754744"/>
            <a:ext cx="2286723" cy="239485"/>
          </a:xfrm>
          <a:prstGeom prst="round2DiagRect">
            <a:avLst/>
          </a:prstGeom>
          <a:gradFill>
            <a:gsLst>
              <a:gs pos="0">
                <a:srgbClr val="E8413E"/>
              </a:gs>
              <a:gs pos="44000">
                <a:srgbClr val="E8413E"/>
              </a:gs>
              <a:gs pos="81000">
                <a:srgbClr val="F7A712"/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5000" rtlCol="0" anchor="ctr">
            <a:noAutofit/>
          </a:bodyPr>
          <a:lstStyle/>
          <a:p>
            <a:pPr algn="ctr"/>
            <a:r>
              <a:rPr lang="it-IT" sz="1400" b="1" dirty="0">
                <a:solidFill>
                  <a:srgbClr val="FFFFFF"/>
                </a:solidFill>
              </a:rPr>
              <a:t>Tempi di risposta</a:t>
            </a:r>
          </a:p>
        </p:txBody>
      </p:sp>
      <p:sp>
        <p:nvSpPr>
          <p:cNvPr id="16" name="Rettangolo 2">
            <a:extLst>
              <a:ext uri="{FF2B5EF4-FFF2-40B4-BE49-F238E27FC236}">
                <a16:creationId xmlns:a16="http://schemas.microsoft.com/office/drawing/2014/main" id="{4B885F08-753F-4A48-89A5-F73876679BE4}"/>
              </a:ext>
            </a:extLst>
          </p:cNvPr>
          <p:cNvSpPr/>
          <p:nvPr/>
        </p:nvSpPr>
        <p:spPr>
          <a:xfrm>
            <a:off x="27132" y="1214289"/>
            <a:ext cx="1510825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400" b="1" u="none" dirty="0">
                <a:solidFill>
                  <a:schemeClr val="bg1"/>
                </a:solidFill>
                <a:latin typeface="UniCredit" panose="02000506040000020004" pitchFamily="2" charset="0"/>
              </a:rPr>
              <a:t>PRESTAZIONI GARANTITE DA POLIZZA ASSICURATIVA</a:t>
            </a:r>
          </a:p>
          <a:p>
            <a:pPr algn="ctr">
              <a:lnSpc>
                <a:spcPct val="80000"/>
              </a:lnSpc>
            </a:pPr>
            <a:endParaRPr lang="it-IT" sz="1400" b="1" u="none" dirty="0">
              <a:solidFill>
                <a:schemeClr val="bg1"/>
              </a:solidFill>
              <a:latin typeface="UniCredit" panose="02000506040000020004" pitchFamily="2" charset="0"/>
            </a:endParaRPr>
          </a:p>
          <a:p>
            <a:pPr algn="ctr">
              <a:lnSpc>
                <a:spcPct val="80000"/>
              </a:lnSpc>
            </a:pPr>
            <a:r>
              <a:rPr lang="it-IT" sz="1400" b="1" u="none" dirty="0">
                <a:solidFill>
                  <a:schemeClr val="bg1"/>
                </a:solidFill>
                <a:latin typeface="UniCredit" panose="02000506040000020004" pitchFamily="2" charset="0"/>
              </a:rPr>
              <a:t>(es. ricoveri, visite specialistiche, etc.)</a:t>
            </a:r>
          </a:p>
          <a:p>
            <a:pPr algn="ctr"/>
            <a:endParaRPr lang="en-US" altLang="en-US" sz="1400" b="1" u="none" dirty="0">
              <a:solidFill>
                <a:schemeClr val="bg1"/>
              </a:solidFill>
              <a:latin typeface="UniCredit" panose="02000506040000020004" pitchFamily="2" charset="0"/>
            </a:endParaRPr>
          </a:p>
          <a:p>
            <a:pPr algn="ctr"/>
            <a:endParaRPr lang="en-US" altLang="en-US" sz="1400" b="1" u="none" dirty="0">
              <a:solidFill>
                <a:schemeClr val="bg1"/>
              </a:solidFill>
              <a:latin typeface="UniCredit" panose="02000506040000020004" pitchFamily="2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80F08E5-6145-4D30-90F0-C1A85EE5D51B}"/>
              </a:ext>
            </a:extLst>
          </p:cNvPr>
          <p:cNvSpPr txBox="1">
            <a:spLocks/>
          </p:cNvSpPr>
          <p:nvPr/>
        </p:nvSpPr>
        <p:spPr>
          <a:xfrm>
            <a:off x="7749939" y="608600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marR="0" indent="0" algn="ctr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kern="1200" baseline="0">
                <a:solidFill>
                  <a:schemeClr val="tx2"/>
                </a:solidFill>
                <a:latin typeface="UniCredit (Body)"/>
                <a:ea typeface="+mn-ea"/>
                <a:cs typeface="Arial" panose="020B0604020202020204" pitchFamily="34" charset="0"/>
              </a:defRPr>
            </a:lvl1pPr>
            <a:lvl2pPr marL="0" marR="0" indent="0" algn="l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kern="1200" baseline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2pPr>
            <a:lvl3pPr marL="0" marR="0" indent="0" algn="l" defTabSz="342875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800" kern="1200" baseline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3pPr>
            <a:lvl4pPr marL="180000" marR="0" indent="-18000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kern="1200" baseline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4pPr>
            <a:lvl5pPr marL="360000" marR="0" indent="-18000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kern="1200" baseline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5pPr>
            <a:lvl6pPr marL="540000" indent="-180000" algn="l" defTabSz="685749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6pPr>
            <a:lvl7pPr marL="1037" indent="0" algn="l" defTabSz="685749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7pPr>
            <a:lvl8pPr marL="288000" indent="-288000" algn="l" defTabSz="685749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4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8pPr>
            <a:lvl9pPr marL="288000" indent="-288000" algn="l" defTabSz="685749" rtl="0" eaLnBrk="1" latinLnBrk="0" hangingPunct="1">
              <a:lnSpc>
                <a:spcPct val="90000"/>
              </a:lnSpc>
              <a:spcBef>
                <a:spcPts val="1200"/>
              </a:spcBef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tabLst/>
              <a:defRPr sz="14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9pPr>
          </a:lstStyle>
          <a:p>
            <a:r>
              <a:rPr lang="it-IT">
                <a:solidFill>
                  <a:schemeClr val="bg1"/>
                </a:solidFill>
              </a:rPr>
              <a:t>1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6D78B9A-4784-48DB-B661-633E8F72475F}"/>
              </a:ext>
            </a:extLst>
          </p:cNvPr>
          <p:cNvSpPr txBox="1">
            <a:spLocks/>
          </p:cNvSpPr>
          <p:nvPr/>
        </p:nvSpPr>
        <p:spPr>
          <a:xfrm>
            <a:off x="799045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marR="0" indent="0" algn="ctr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kern="1200" baseline="0">
                <a:solidFill>
                  <a:schemeClr val="tx2"/>
                </a:solidFill>
                <a:latin typeface="UniCredit (Body)"/>
                <a:ea typeface="+mn-ea"/>
                <a:cs typeface="Arial" panose="020B0604020202020204" pitchFamily="34" charset="0"/>
              </a:defRPr>
            </a:lvl1pPr>
            <a:lvl2pPr marL="0" marR="0" indent="0" algn="l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kern="1200" baseline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2pPr>
            <a:lvl3pPr marL="0" marR="0" indent="0" algn="l" defTabSz="342875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800" kern="1200" baseline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3pPr>
            <a:lvl4pPr marL="180000" marR="0" indent="-18000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kern="1200" baseline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4pPr>
            <a:lvl5pPr marL="360000" marR="0" indent="-18000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kern="1200" baseline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5pPr>
            <a:lvl6pPr marL="540000" indent="-180000" algn="l" defTabSz="685749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6pPr>
            <a:lvl7pPr marL="1037" indent="0" algn="l" defTabSz="685749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7pPr>
            <a:lvl8pPr marL="288000" indent="-288000" algn="l" defTabSz="685749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4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8pPr>
            <a:lvl9pPr marL="288000" indent="-288000" algn="l" defTabSz="685749" rtl="0" eaLnBrk="1" latinLnBrk="0" hangingPunct="1">
              <a:lnSpc>
                <a:spcPct val="90000"/>
              </a:lnSpc>
              <a:spcBef>
                <a:spcPts val="1200"/>
              </a:spcBef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tabLst/>
              <a:defRPr sz="14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9pPr>
          </a:lstStyle>
          <a:p>
            <a:r>
              <a:rPr lang="it-IT"/>
              <a:t>2</a:t>
            </a:r>
            <a:endParaRPr lang="it-IT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E9267A-ABEB-0289-3092-6E4EE882655A}"/>
              </a:ext>
            </a:extLst>
          </p:cNvPr>
          <p:cNvSpPr txBox="1"/>
          <p:nvPr/>
        </p:nvSpPr>
        <p:spPr>
          <a:xfrm>
            <a:off x="1663700" y="1049639"/>
            <a:ext cx="461917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L’assistito potrà utilizzare il form presente sul sito di Generali all’indirizzo </a:t>
            </a:r>
            <a:r>
              <a:rPr lang="it-IT" sz="1200" dirty="0">
                <a:hlinkClick r:id="rId7"/>
              </a:rPr>
              <a:t>www.generali.it/Reclami</a:t>
            </a:r>
            <a:r>
              <a:rPr lang="it-IT" sz="1200" dirty="0"/>
              <a:t> </a:t>
            </a:r>
          </a:p>
          <a:p>
            <a:r>
              <a:rPr lang="it-IT" sz="12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A questo indirizzo, inoltre, potrà avere informazioni sulle modalità alternative di inoltro del reclami, sui tempi di risposta previsti dalla normativa, sui sistemi alternativi per la risoluzione delle controversie e sulle modalità di ricorso diretto a IVASS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Non   sono  considerati  reclami   le  richieste  di informazioni   o   di   chiarimenti,   di   risarcimento danni o di esecuzione del contratto</a:t>
            </a:r>
          </a:p>
        </p:txBody>
      </p:sp>
    </p:spTree>
    <p:extLst>
      <p:ext uri="{BB962C8B-B14F-4D97-AF65-F5344CB8AC3E}">
        <p14:creationId xmlns:p14="http://schemas.microsoft.com/office/powerpoint/2010/main" val="2755335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E31DCA-E325-4FAA-8667-94BED2ECB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02" y="256924"/>
            <a:ext cx="9051657" cy="372248"/>
          </a:xfrm>
        </p:spPr>
        <p:txBody>
          <a:bodyPr/>
          <a:lstStyle/>
          <a:p>
            <a:r>
              <a:rPr lang="it-IT" dirty="0"/>
              <a:t>Reclamo assicurativo per prestazioni garantite da polizza assicurativa</a:t>
            </a:r>
          </a:p>
        </p:txBody>
      </p:sp>
      <p:sp>
        <p:nvSpPr>
          <p:cNvPr id="11" name="Rettangolo con angoli arrotondati in diagonale 102">
            <a:extLst>
              <a:ext uri="{FF2B5EF4-FFF2-40B4-BE49-F238E27FC236}">
                <a16:creationId xmlns:a16="http://schemas.microsoft.com/office/drawing/2014/main" id="{629B29EB-FEE3-4601-BE42-68A4E5930952}"/>
              </a:ext>
            </a:extLst>
          </p:cNvPr>
          <p:cNvSpPr/>
          <p:nvPr/>
        </p:nvSpPr>
        <p:spPr>
          <a:xfrm>
            <a:off x="98425" y="1170818"/>
            <a:ext cx="1439532" cy="3730171"/>
          </a:xfrm>
          <a:prstGeom prst="round2DiagRect">
            <a:avLst>
              <a:gd name="adj1" fmla="val 6594"/>
              <a:gd name="adj2" fmla="val 0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175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endParaRPr lang="it-IT" sz="1200" b="1" dirty="0">
              <a:solidFill>
                <a:srgbClr val="FFFFFF"/>
              </a:solidFill>
              <a:latin typeface="UniCredit"/>
            </a:endParaRPr>
          </a:p>
          <a:p>
            <a:pPr algn="ctr">
              <a:lnSpc>
                <a:spcPct val="90000"/>
              </a:lnSpc>
            </a:pPr>
            <a:endParaRPr lang="it-IT" sz="1200" b="1" dirty="0">
              <a:solidFill>
                <a:srgbClr val="FFFFFF"/>
              </a:solidFill>
              <a:latin typeface="UniCredit"/>
            </a:endParaRPr>
          </a:p>
          <a:p>
            <a:pPr algn="ctr">
              <a:lnSpc>
                <a:spcPct val="90000"/>
              </a:lnSpc>
            </a:pPr>
            <a:endParaRPr lang="it-IT" sz="1200" b="1" dirty="0">
              <a:solidFill>
                <a:srgbClr val="FFFFFF"/>
              </a:solidFill>
              <a:latin typeface="UniCredit"/>
            </a:endParaRPr>
          </a:p>
          <a:p>
            <a:pPr algn="ctr">
              <a:lnSpc>
                <a:spcPct val="90000"/>
              </a:lnSpc>
            </a:pPr>
            <a:endParaRPr lang="it-IT" sz="1200" b="1" dirty="0">
              <a:solidFill>
                <a:srgbClr val="FFFFFF"/>
              </a:solidFill>
              <a:latin typeface="UniCredit"/>
            </a:endParaRPr>
          </a:p>
          <a:p>
            <a:pPr algn="ctr">
              <a:lnSpc>
                <a:spcPct val="90000"/>
              </a:lnSpc>
            </a:pPr>
            <a:endParaRPr lang="it-IT" sz="1200" b="1" dirty="0">
              <a:solidFill>
                <a:srgbClr val="FFFFFF"/>
              </a:solidFill>
              <a:latin typeface="UniCredit"/>
            </a:endParaRPr>
          </a:p>
        </p:txBody>
      </p:sp>
      <p:sp>
        <p:nvSpPr>
          <p:cNvPr id="13" name="Rettangolo con angoli arrotondati in diagonale 102">
            <a:extLst>
              <a:ext uri="{FF2B5EF4-FFF2-40B4-BE49-F238E27FC236}">
                <a16:creationId xmlns:a16="http://schemas.microsoft.com/office/drawing/2014/main" id="{00F4F61A-3DBB-4794-A0DA-0B09BE3AC591}"/>
              </a:ext>
            </a:extLst>
          </p:cNvPr>
          <p:cNvSpPr/>
          <p:nvPr/>
        </p:nvSpPr>
        <p:spPr>
          <a:xfrm>
            <a:off x="98424" y="849086"/>
            <a:ext cx="6491061" cy="239486"/>
          </a:xfrm>
          <a:prstGeom prst="round2DiagRect">
            <a:avLst/>
          </a:prstGeom>
          <a:gradFill>
            <a:gsLst>
              <a:gs pos="0">
                <a:srgbClr val="E8413E"/>
              </a:gs>
              <a:gs pos="44000">
                <a:srgbClr val="E8413E"/>
              </a:gs>
              <a:gs pos="81000">
                <a:srgbClr val="F7A712"/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5000" rtlCol="0" anchor="ctr">
            <a:noAutofit/>
          </a:bodyPr>
          <a:lstStyle/>
          <a:p>
            <a:pPr algn="ctr"/>
            <a:r>
              <a:rPr lang="it-IT" sz="1400" b="1" dirty="0">
                <a:solidFill>
                  <a:srgbClr val="FFFFFF"/>
                </a:solidFill>
              </a:rPr>
              <a:t>RICORSO A IVASS</a:t>
            </a:r>
          </a:p>
        </p:txBody>
      </p:sp>
      <p:sp>
        <p:nvSpPr>
          <p:cNvPr id="14" name="Rettangolo 39">
            <a:extLst>
              <a:ext uri="{FF2B5EF4-FFF2-40B4-BE49-F238E27FC236}">
                <a16:creationId xmlns:a16="http://schemas.microsoft.com/office/drawing/2014/main" id="{CC05A521-AA6A-4D75-9441-9D74B9BD13EE}"/>
              </a:ext>
            </a:extLst>
          </p:cNvPr>
          <p:cNvSpPr/>
          <p:nvPr/>
        </p:nvSpPr>
        <p:spPr>
          <a:xfrm>
            <a:off x="1609251" y="1286670"/>
            <a:ext cx="49802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u="none" kern="0" dirty="0">
                <a:solidFill>
                  <a:srgbClr val="000000"/>
                </a:solidFill>
                <a:latin typeface="UniCredit" pitchFamily="50" charset="0"/>
              </a:rPr>
              <a:t>In caso di esito insoddisfacente o risposta tardiva al reclamo assicurativo (rispetto ai 45 gg massimi) da parte della Compagnia di assicurazione è possibile rivolgersi all’IVASS, consultando le modalità di inoltro specificate sul documento di polizza disponibile sul sito di Uni.C.A.</a:t>
            </a:r>
          </a:p>
          <a:p>
            <a:pPr algn="just"/>
            <a:endParaRPr lang="it-IT" sz="1200" i="1" u="none" kern="0" dirty="0">
              <a:solidFill>
                <a:srgbClr val="000000"/>
              </a:solidFill>
              <a:latin typeface="UniCredit" pitchFamily="50" charset="0"/>
            </a:endParaRPr>
          </a:p>
          <a:p>
            <a:pPr algn="just"/>
            <a:r>
              <a:rPr lang="it-IT" sz="1200" i="1" u="none" kern="0" dirty="0">
                <a:solidFill>
                  <a:srgbClr val="000000"/>
                </a:solidFill>
                <a:latin typeface="UniCredit" pitchFamily="50" charset="0"/>
              </a:rPr>
              <a:t>Info su: </a:t>
            </a:r>
            <a:r>
              <a:rPr lang="it-IT" sz="1200" i="1" u="none" kern="0" dirty="0">
                <a:solidFill>
                  <a:srgbClr val="000000"/>
                </a:solidFill>
                <a:latin typeface="UniCredit" pitchFamily="50" charset="0"/>
                <a:hlinkClick r:id="rId3"/>
              </a:rPr>
              <a:t>https://www.ivass.it/consumatori/reclami/index.html</a:t>
            </a:r>
            <a:endParaRPr lang="it-IT" sz="1200" i="1" u="none" kern="0" dirty="0">
              <a:solidFill>
                <a:srgbClr val="000000"/>
              </a:solidFill>
              <a:latin typeface="UniCredit" pitchFamily="50" charset="0"/>
            </a:endParaRPr>
          </a:p>
        </p:txBody>
      </p:sp>
      <p:sp>
        <p:nvSpPr>
          <p:cNvPr id="15" name="Rettangolo con angoli arrotondati in diagonale 102">
            <a:extLst>
              <a:ext uri="{FF2B5EF4-FFF2-40B4-BE49-F238E27FC236}">
                <a16:creationId xmlns:a16="http://schemas.microsoft.com/office/drawing/2014/main" id="{7EE52271-135C-431E-A1F0-957B30608D9A}"/>
              </a:ext>
            </a:extLst>
          </p:cNvPr>
          <p:cNvSpPr/>
          <p:nvPr/>
        </p:nvSpPr>
        <p:spPr>
          <a:xfrm>
            <a:off x="6778170" y="849086"/>
            <a:ext cx="2286723" cy="239485"/>
          </a:xfrm>
          <a:prstGeom prst="round2DiagRect">
            <a:avLst/>
          </a:prstGeom>
          <a:gradFill>
            <a:gsLst>
              <a:gs pos="0">
                <a:srgbClr val="E8413E"/>
              </a:gs>
              <a:gs pos="44000">
                <a:srgbClr val="E8413E"/>
              </a:gs>
              <a:gs pos="81000">
                <a:srgbClr val="F7A712"/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5000" rtlCol="0" anchor="ctr">
            <a:noAutofit/>
          </a:bodyPr>
          <a:lstStyle/>
          <a:p>
            <a:pPr algn="ctr"/>
            <a:r>
              <a:rPr lang="it-IT" sz="1400" b="1" dirty="0">
                <a:solidFill>
                  <a:srgbClr val="FFFFFF"/>
                </a:solidFill>
              </a:rPr>
              <a:t>Tempi di risposta: 90 gg</a:t>
            </a:r>
          </a:p>
        </p:txBody>
      </p:sp>
      <p:sp>
        <p:nvSpPr>
          <p:cNvPr id="16" name="Rettangolo 2">
            <a:extLst>
              <a:ext uri="{FF2B5EF4-FFF2-40B4-BE49-F238E27FC236}">
                <a16:creationId xmlns:a16="http://schemas.microsoft.com/office/drawing/2014/main" id="{4B885F08-753F-4A48-89A5-F73876679BE4}"/>
              </a:ext>
            </a:extLst>
          </p:cNvPr>
          <p:cNvSpPr/>
          <p:nvPr/>
        </p:nvSpPr>
        <p:spPr>
          <a:xfrm>
            <a:off x="27132" y="1308631"/>
            <a:ext cx="1510825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400" b="1" u="none" dirty="0">
                <a:solidFill>
                  <a:schemeClr val="bg1"/>
                </a:solidFill>
                <a:latin typeface="UniCredit" panose="02000506040000020004" pitchFamily="2" charset="0"/>
              </a:rPr>
              <a:t>PRESTAZIONI GARANTITE DA POLIZZA ASSICURATIVA</a:t>
            </a:r>
          </a:p>
          <a:p>
            <a:pPr algn="ctr">
              <a:lnSpc>
                <a:spcPct val="80000"/>
              </a:lnSpc>
            </a:pPr>
            <a:endParaRPr lang="it-IT" sz="1400" b="1" u="none" dirty="0">
              <a:solidFill>
                <a:schemeClr val="bg1"/>
              </a:solidFill>
              <a:latin typeface="UniCredit" panose="02000506040000020004" pitchFamily="2" charset="0"/>
            </a:endParaRPr>
          </a:p>
          <a:p>
            <a:pPr algn="ctr">
              <a:lnSpc>
                <a:spcPct val="80000"/>
              </a:lnSpc>
            </a:pPr>
            <a:r>
              <a:rPr lang="it-IT" sz="1400" b="1" u="none" dirty="0">
                <a:solidFill>
                  <a:schemeClr val="bg1"/>
                </a:solidFill>
                <a:latin typeface="UniCredit" panose="02000506040000020004" pitchFamily="2" charset="0"/>
              </a:rPr>
              <a:t>(es. ricoveri, visite specialistiche, etc.)</a:t>
            </a:r>
          </a:p>
          <a:p>
            <a:pPr algn="ctr"/>
            <a:endParaRPr lang="en-US" altLang="en-US" sz="1400" b="1" u="none" dirty="0">
              <a:solidFill>
                <a:schemeClr val="bg1"/>
              </a:solidFill>
              <a:latin typeface="UniCredit" panose="02000506040000020004" pitchFamily="2" charset="0"/>
            </a:endParaRPr>
          </a:p>
          <a:p>
            <a:pPr algn="ctr"/>
            <a:endParaRPr lang="en-US" altLang="en-US" sz="1400" b="1" u="none" dirty="0">
              <a:solidFill>
                <a:schemeClr val="bg1"/>
              </a:solidFill>
              <a:latin typeface="UniCredit" panose="02000506040000020004" pitchFamily="2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BB214A7-F15B-449C-B2A8-A935FC573AA3}"/>
              </a:ext>
            </a:extLst>
          </p:cNvPr>
          <p:cNvSpPr txBox="1">
            <a:spLocks/>
          </p:cNvSpPr>
          <p:nvPr/>
        </p:nvSpPr>
        <p:spPr>
          <a:xfrm>
            <a:off x="7749939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R="0" indent="0" algn="ctr" defTabSz="342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solidFill>
                  <a:schemeClr val="tx2"/>
                </a:solidFill>
                <a:latin typeface="UniCredit (Body)"/>
                <a:cs typeface="Arial" panose="020B0604020202020204" pitchFamily="34" charset="0"/>
              </a:defRPr>
            </a:lvl1pPr>
            <a:lvl2pPr marL="0" marR="0" indent="0" defTabSz="342875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latin typeface="UniCredit (Body)"/>
                <a:cs typeface="Arial" panose="020B0604020202020204" pitchFamily="34" charset="0"/>
              </a:defRPr>
            </a:lvl2pPr>
            <a:lvl3pPr marL="0" marR="0" indent="0" defTabSz="342875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800" baseline="0">
                <a:latin typeface="UniCredit (Body)"/>
                <a:cs typeface="Arial" panose="020B0604020202020204" pitchFamily="34" charset="0"/>
              </a:defRPr>
            </a:lvl3pPr>
            <a:lvl4pPr marL="18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4pPr>
            <a:lvl5pPr marL="36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5pPr>
            <a:lvl6pPr marL="540000" indent="-180000" defTabSz="685749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>
                <a:latin typeface="UniCredit (Body)"/>
              </a:defRPr>
            </a:lvl6pPr>
            <a:lvl7pPr marL="1037" indent="0" defTabSz="685749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>
                <a:latin typeface="UniCredit (Body)"/>
              </a:defRPr>
            </a:lvl7pPr>
            <a:lvl8pPr marL="288000" indent="-288000" defTabSz="685749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 sz="1400">
                <a:latin typeface="UniCredit (Body)"/>
              </a:defRPr>
            </a:lvl8pPr>
            <a:lvl9pPr marL="288000" indent="-288000" defTabSz="685749">
              <a:lnSpc>
                <a:spcPct val="90000"/>
              </a:lnSpc>
              <a:spcBef>
                <a:spcPts val="1200"/>
              </a:spcBef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tabLst/>
              <a:defRPr sz="1400">
                <a:latin typeface="UniCredit (Body)"/>
              </a:defRPr>
            </a:lvl9pPr>
          </a:lstStyle>
          <a:p>
            <a:r>
              <a:rPr lang="it-IT"/>
              <a:t>1</a:t>
            </a:r>
            <a:endParaRPr lang="it-IT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E083D2F-B5B2-4F0C-B874-3C726E6C9479}"/>
              </a:ext>
            </a:extLst>
          </p:cNvPr>
          <p:cNvSpPr txBox="1">
            <a:spLocks/>
          </p:cNvSpPr>
          <p:nvPr/>
        </p:nvSpPr>
        <p:spPr>
          <a:xfrm>
            <a:off x="7990454" y="608600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R="0" indent="0" algn="ctr" defTabSz="3428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solidFill>
                  <a:schemeClr val="bg1"/>
                </a:solidFill>
                <a:latin typeface="UniCredit (Body)"/>
                <a:cs typeface="Arial" panose="020B0604020202020204" pitchFamily="34" charset="0"/>
              </a:defRPr>
            </a:lvl1pPr>
            <a:lvl2pPr marL="0" marR="0" indent="0" defTabSz="342875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800" b="1" baseline="0">
                <a:latin typeface="UniCredit (Body)"/>
                <a:cs typeface="Arial" panose="020B0604020202020204" pitchFamily="34" charset="0"/>
              </a:defRPr>
            </a:lvl2pPr>
            <a:lvl3pPr marL="0" marR="0" indent="0" defTabSz="342875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800" baseline="0">
                <a:latin typeface="UniCredit (Body)"/>
                <a:cs typeface="Arial" panose="020B0604020202020204" pitchFamily="34" charset="0"/>
              </a:defRPr>
            </a:lvl3pPr>
            <a:lvl4pPr marL="18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4pPr>
            <a:lvl5pPr marL="360000" marR="0" indent="-180000" defTabSz="342875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800" baseline="0">
                <a:latin typeface="UniCredit (Body)"/>
                <a:cs typeface="Arial" panose="020B0604020202020204" pitchFamily="34" charset="0"/>
              </a:defRPr>
            </a:lvl5pPr>
            <a:lvl6pPr marL="540000" indent="-180000" defTabSz="685749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>
                <a:latin typeface="UniCredit (Body)"/>
              </a:defRPr>
            </a:lvl6pPr>
            <a:lvl7pPr marL="1037" indent="0" defTabSz="685749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>
                <a:latin typeface="UniCredit (Body)"/>
              </a:defRPr>
            </a:lvl7pPr>
            <a:lvl8pPr marL="288000" indent="-288000" defTabSz="685749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 sz="1400">
                <a:latin typeface="UniCredit (Body)"/>
              </a:defRPr>
            </a:lvl8pPr>
            <a:lvl9pPr marL="288000" indent="-288000" defTabSz="685749">
              <a:lnSpc>
                <a:spcPct val="90000"/>
              </a:lnSpc>
              <a:spcBef>
                <a:spcPts val="1200"/>
              </a:spcBef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tabLst/>
              <a:defRPr sz="1400">
                <a:latin typeface="UniCredit (Body)"/>
              </a:defRPr>
            </a:lvl9pPr>
          </a:lstStyle>
          <a:p>
            <a:r>
              <a:rPr lang="it-IT"/>
              <a:t>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05954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UniPower"/>
  <p:tag name="BRANDKEY" val="BK1166"/>
  <p:tag name="FONT" val="UniCredit"/>
  <p:tag name="FORMAT" val="Widescreen"/>
  <p:tag name="VARIATION" val="English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New UniCredit Template">
  <a:themeElements>
    <a:clrScheme name="UniCredit_New">
      <a:dk1>
        <a:srgbClr val="000000"/>
      </a:dk1>
      <a:lt1>
        <a:srgbClr val="FFFFFF"/>
      </a:lt1>
      <a:dk2>
        <a:srgbClr val="666666"/>
      </a:dk2>
      <a:lt2>
        <a:srgbClr val="E5E5E5"/>
      </a:lt2>
      <a:accent1>
        <a:srgbClr val="D73928"/>
      </a:accent1>
      <a:accent2>
        <a:srgbClr val="B2B2B2"/>
      </a:accent2>
      <a:accent3>
        <a:srgbClr val="666666"/>
      </a:accent3>
      <a:accent4>
        <a:srgbClr val="FDC300"/>
      </a:accent4>
      <a:accent5>
        <a:srgbClr val="F58523"/>
      </a:accent5>
      <a:accent6>
        <a:srgbClr val="9FCA78"/>
      </a:accent6>
      <a:hlink>
        <a:srgbClr val="007A91"/>
      </a:hlink>
      <a:folHlink>
        <a:srgbClr val="AA1C0D"/>
      </a:folHlink>
    </a:clrScheme>
    <a:fontScheme name="UniCredit">
      <a:majorFont>
        <a:latin typeface="UniCredit"/>
        <a:ea typeface=""/>
        <a:cs typeface=""/>
      </a:majorFont>
      <a:minorFont>
        <a:latin typeface="UniCredi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0" rIns="0" bIns="0" rtlCol="0">
        <a:noAutofit/>
      </a:bodyPr>
      <a:lstStyle>
        <a:defPPr marL="171450" indent="-171450" algn="l">
          <a:lnSpc>
            <a:spcPct val="90000"/>
          </a:lnSpc>
          <a:spcBef>
            <a:spcPts val="600"/>
          </a:spcBef>
          <a:buClr>
            <a:schemeClr val="bg2"/>
          </a:buClr>
          <a:buSzPct val="100000"/>
          <a:buFont typeface="Arial" panose="020B0604020202020204" pitchFamily="34" charset="0"/>
          <a:buChar char="●"/>
          <a:defRPr sz="140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UniCredit Template" id="{6D9019D1-65D1-4C41-B64A-4EB74C48EE59}" vid="{B9E1FF67-C4CE-2D4B-8E72-95CFAE2897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729871A2FE7F44B87A044955A95003" ma:contentTypeVersion="9" ma:contentTypeDescription="Create a new document." ma:contentTypeScope="" ma:versionID="a31fd46b38c86c8669b61422141b5c71">
  <xsd:schema xmlns:xsd="http://www.w3.org/2001/XMLSchema" xmlns:xs="http://www.w3.org/2001/XMLSchema" xmlns:p="http://schemas.microsoft.com/office/2006/metadata/properties" xmlns:ns2="e4c5cfc3-fcdc-4c05-a068-3ce134a013f7" targetNamespace="http://schemas.microsoft.com/office/2006/metadata/properties" ma:root="true" ma:fieldsID="21f09fc0810c128822e793ef19bc79b8" ns2:_="">
    <xsd:import namespace="e4c5cfc3-fcdc-4c05-a068-3ce134a013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5cfc3-fcdc-4c05-a068-3ce134a013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B3B66E8-AB64-41BE-9B9E-38D02CC0FC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7E8F0-D211-429A-BFFF-1F4720A61F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c5cfc3-fcdc-4c05-a068-3ce134a013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254319-A084-433F-92B0-49A053DC36E6}">
  <ds:schemaRefs>
    <ds:schemaRef ds:uri="4681c9f3-feb0-461f-b998-60b038b715c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464</TotalTime>
  <Words>1133</Words>
  <Application>Microsoft Office PowerPoint</Application>
  <PresentationFormat>On-screen Show (16:9)</PresentationFormat>
  <Paragraphs>136</Paragraphs>
  <Slides>13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System Font Regular</vt:lpstr>
      <vt:lpstr>UniCredit</vt:lpstr>
      <vt:lpstr>UniCredit (Body)</vt:lpstr>
      <vt:lpstr>New UniCredit Template</vt:lpstr>
      <vt:lpstr>think-cell Slide</vt:lpstr>
      <vt:lpstr>Uni.C.A.</vt:lpstr>
      <vt:lpstr>PowerPoint Presentation</vt:lpstr>
      <vt:lpstr>Iter segnalazioni/reclami – Panoramica generale</vt:lpstr>
      <vt:lpstr>Iter segnalazioni/reclami – Panoramica generale</vt:lpstr>
      <vt:lpstr>Richiesta di informazioni per prestazioni garantite da polizza assicurativa</vt:lpstr>
      <vt:lpstr>Richiesta di informazioni per prestazioni garantite da polizza assicurativa</vt:lpstr>
      <vt:lpstr>Reclamo assicurativo per prestazioni garantite da polizza assicurativa</vt:lpstr>
      <vt:lpstr>Reclamo assicurativo per prestazioni garantite da polizza assicurativa</vt:lpstr>
      <vt:lpstr>Reclamo assicurativo per prestazioni garantite da polizza assicurativa</vt:lpstr>
      <vt:lpstr>Reclamo per prestazioni odontoiatriche non assicurate, garantite da Uni.C.A. tramite AON</vt:lpstr>
      <vt:lpstr>Reclamo per prestazioni odontoiatriche non assicurate, garantite da Uni.C.A. tramite AON</vt:lpstr>
      <vt:lpstr>Reclamo inerente il rapporto associativo con UNI.C.A. </vt:lpstr>
      <vt:lpstr>Reclamo inerente il rapporto associativo con UNI.C.A.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proposal_Podcast</dc:title>
  <dc:creator>ELEONORA.TUGLIANI@unicredit.eu</dc:creator>
  <dc:description>Fingerprint(d72fab7375a1f06d8f9ae853e6ed05fe,59238c638987292ad31a815d87529f4f)</dc:description>
  <cp:lastModifiedBy>De Mattia Renato (UniCredit)</cp:lastModifiedBy>
  <cp:revision>56</cp:revision>
  <cp:lastPrinted>2022-03-01T14:29:10Z</cp:lastPrinted>
  <dcterms:created xsi:type="dcterms:W3CDTF">2021-07-02T08:27:29Z</dcterms:created>
  <dcterms:modified xsi:type="dcterms:W3CDTF">2026-03-05T11:15:43Z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9db9e61-aac5-4f6e-805d-ceb8cb9983a1_Enabled">
    <vt:lpwstr>true</vt:lpwstr>
  </property>
  <property fmtid="{D5CDD505-2E9C-101B-9397-08002B2CF9AE}" pid="3" name="MSIP_Label_29db9e61-aac5-4f6e-805d-ceb8cb9983a1_SetDate">
    <vt:lpwstr>2021-07-02T08:27:30Z</vt:lpwstr>
  </property>
  <property fmtid="{D5CDD505-2E9C-101B-9397-08002B2CF9AE}" pid="4" name="MSIP_Label_29db9e61-aac5-4f6e-805d-ceb8cb9983a1_Method">
    <vt:lpwstr>Standard</vt:lpwstr>
  </property>
  <property fmtid="{D5CDD505-2E9C-101B-9397-08002B2CF9AE}" pid="5" name="MSIP_Label_29db9e61-aac5-4f6e-805d-ceb8cb9983a1_Name">
    <vt:lpwstr>UniCredit - Internal Use Only - no visual markings</vt:lpwstr>
  </property>
  <property fmtid="{D5CDD505-2E9C-101B-9397-08002B2CF9AE}" pid="6" name="MSIP_Label_29db9e61-aac5-4f6e-805d-ceb8cb9983a1_SiteId">
    <vt:lpwstr>2cc49ce9-66a1-41ac-a96b-bdc54247696a</vt:lpwstr>
  </property>
  <property fmtid="{D5CDD505-2E9C-101B-9397-08002B2CF9AE}" pid="7" name="MSIP_Label_29db9e61-aac5-4f6e-805d-ceb8cb9983a1_ActionId">
    <vt:lpwstr>0bed4863-1d8b-443e-b34f-ff3e2998a9b7</vt:lpwstr>
  </property>
  <property fmtid="{D5CDD505-2E9C-101B-9397-08002B2CF9AE}" pid="8" name="MSIP_Label_29db9e61-aac5-4f6e-805d-ceb8cb9983a1_ContentBits">
    <vt:lpwstr>0</vt:lpwstr>
  </property>
  <property fmtid="{D5CDD505-2E9C-101B-9397-08002B2CF9AE}" pid="9" name="ContentTypeId">
    <vt:lpwstr>0x0101004D729871A2FE7F44B87A044955A95003</vt:lpwstr>
  </property>
</Properties>
</file>